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3" r:id="rId2"/>
    <p:sldId id="300" r:id="rId3"/>
    <p:sldId id="301" r:id="rId4"/>
    <p:sldId id="303" r:id="rId5"/>
    <p:sldId id="312" r:id="rId6"/>
    <p:sldId id="313" r:id="rId7"/>
    <p:sldId id="326" r:id="rId8"/>
    <p:sldId id="322" r:id="rId9"/>
    <p:sldId id="323" r:id="rId10"/>
    <p:sldId id="325" r:id="rId11"/>
    <p:sldId id="332" r:id="rId12"/>
    <p:sldId id="298" r:id="rId13"/>
    <p:sldId id="299" r:id="rId14"/>
    <p:sldId id="302" r:id="rId15"/>
    <p:sldId id="293" r:id="rId16"/>
    <p:sldId id="327" r:id="rId17"/>
    <p:sldId id="328" r:id="rId18"/>
    <p:sldId id="329" r:id="rId19"/>
    <p:sldId id="306" r:id="rId20"/>
    <p:sldId id="331" r:id="rId21"/>
    <p:sldId id="307" r:id="rId22"/>
    <p:sldId id="310" r:id="rId23"/>
    <p:sldId id="311"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E1CFE3C-B12A-45FB-B50C-CC5BA875AEF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5281FF8-960F-46E8-9E5C-1A944960D2AB}" type="datetimeFigureOut">
              <a:rPr lang="el-GR" smtClean="0"/>
              <a:pPr/>
              <a:t>13/5/2015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EE1CFE3C-B12A-45FB-B50C-CC5BA875AEFF}"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5281FF8-960F-46E8-9E5C-1A944960D2AB}" type="datetimeFigureOut">
              <a:rPr lang="el-GR" smtClean="0"/>
              <a:pPr/>
              <a:t>13/5/2015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1CFE3C-B12A-45FB-B50C-CC5BA875AEFF}"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www.pi.ac.cy/InternetSafety/" TargetMode="External"/><Relationship Id="rId3" Type="http://schemas.openxmlformats.org/officeDocument/2006/relationships/hyperlink" Target="http://www.safeline.gr/" TargetMode="External"/><Relationship Id="rId7" Type="http://schemas.openxmlformats.org/officeDocument/2006/relationships/hyperlink" Target="http://internet-safety.sch.gr/" TargetMode="External"/><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hyperlink" Target="http://www.cyberethics.info/" TargetMode="External"/><Relationship Id="rId5" Type="http://schemas.openxmlformats.org/officeDocument/2006/relationships/hyperlink" Target="http://www.schools.ac.cy/asfaleia_diadiktyo/index.html" TargetMode="External"/><Relationship Id="rId4" Type="http://schemas.openxmlformats.org/officeDocument/2006/relationships/hyperlink" Target="http://www.saferinternet.g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www.e-crime.gr/2015/02/blog-post_18.html" TargetMode="External"/><Relationship Id="rId2" Type="http://schemas.openxmlformats.org/officeDocument/2006/relationships/hyperlink" Target="http://www.e-crime.gr/2015/02/15-interne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979712" y="188640"/>
            <a:ext cx="5400600" cy="792088"/>
          </a:xfrm>
        </p:spPr>
        <p:txBody>
          <a:bodyPr>
            <a:normAutofit/>
          </a:bodyPr>
          <a:lstStyle/>
          <a:p>
            <a:pPr algn="ctr"/>
            <a:r>
              <a:rPr lang="el-GR" sz="3600" b="1" dirty="0" smtClean="0"/>
              <a:t>ΑΣΦΑΛΕΣ ΔΙΑΔΙΚΤΥΟ</a:t>
            </a:r>
            <a:endParaRPr lang="el-GR" sz="3600" b="1" dirty="0"/>
          </a:p>
        </p:txBody>
      </p:sp>
      <p:pic>
        <p:nvPicPr>
          <p:cNvPr id="1027" name="Picture 3" descr="C:\Users\Viky\Desktop\αρχείο λήψης.jpg"/>
          <p:cNvPicPr>
            <a:picLocks noGrp="1" noChangeAspect="1" noChangeArrowheads="1"/>
          </p:cNvPicPr>
          <p:nvPr>
            <p:ph idx="1"/>
          </p:nvPr>
        </p:nvPicPr>
        <p:blipFill>
          <a:blip r:embed="rId2" cstate="print"/>
          <a:srcRect/>
          <a:stretch>
            <a:fillRect/>
          </a:stretch>
        </p:blipFill>
        <p:spPr bwMode="auto">
          <a:xfrm>
            <a:off x="1259632" y="980728"/>
            <a:ext cx="6984776" cy="561662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88640"/>
            <a:ext cx="8229600" cy="1143000"/>
          </a:xfrm>
        </p:spPr>
        <p:txBody>
          <a:bodyPr>
            <a:normAutofit fontScale="90000"/>
          </a:bodyPr>
          <a:lstStyle/>
          <a:p>
            <a:r>
              <a:rPr lang="el-GR" dirty="0" smtClean="0"/>
              <a:t>Αποπλάνηση ανηλίκου</a:t>
            </a:r>
            <a:r>
              <a:rPr lang="en-US" dirty="0" smtClean="0"/>
              <a:t>  (grooming)</a:t>
            </a:r>
            <a:endParaRPr lang="el-GR" dirty="0"/>
          </a:p>
        </p:txBody>
      </p:sp>
      <p:sp>
        <p:nvSpPr>
          <p:cNvPr id="3" name="2 - Θέση περιεχομένου"/>
          <p:cNvSpPr>
            <a:spLocks noGrp="1"/>
          </p:cNvSpPr>
          <p:nvPr>
            <p:ph idx="1"/>
          </p:nvPr>
        </p:nvSpPr>
        <p:spPr>
          <a:xfrm>
            <a:off x="179512" y="1484784"/>
            <a:ext cx="8712968" cy="5040560"/>
          </a:xfrm>
        </p:spPr>
        <p:txBody>
          <a:bodyPr>
            <a:normAutofit/>
          </a:bodyPr>
          <a:lstStyle/>
          <a:p>
            <a:r>
              <a:rPr lang="el-GR" sz="2800" dirty="0" smtClean="0">
                <a:cs typeface="Times New Roman" pitchFamily="18" charset="0"/>
              </a:rPr>
              <a:t>Οι έφηβοι εμφανίζονται ως η πιο ευάλωτη ηλικιακή ομάδα σε ότι αφορά το φαινόμενο του </a:t>
            </a:r>
            <a:r>
              <a:rPr lang="el-GR" sz="2800" dirty="0" err="1" smtClean="0">
                <a:cs typeface="Times New Roman" pitchFamily="18" charset="0"/>
              </a:rPr>
              <a:t>grooming</a:t>
            </a:r>
            <a:r>
              <a:rPr lang="el-GR" sz="2800" dirty="0" smtClean="0">
                <a:cs typeface="Times New Roman" pitchFamily="18" charset="0"/>
              </a:rPr>
              <a:t>. </a:t>
            </a:r>
          </a:p>
          <a:p>
            <a:pPr>
              <a:buNone/>
            </a:pPr>
            <a:r>
              <a:rPr lang="el-GR" sz="2800" dirty="0" smtClean="0">
                <a:cs typeface="Times New Roman" pitchFamily="18" charset="0"/>
              </a:rPr>
              <a:t>  </a:t>
            </a:r>
            <a:r>
              <a:rPr lang="en-US" sz="2800" dirty="0" smtClean="0">
                <a:cs typeface="Times New Roman" pitchFamily="18" charset="0"/>
              </a:rPr>
              <a:t>  </a:t>
            </a:r>
            <a:r>
              <a:rPr lang="el-GR" sz="2800" dirty="0" smtClean="0">
                <a:cs typeface="Times New Roman" pitchFamily="18" charset="0"/>
              </a:rPr>
              <a:t> Σύμφωνα με έρευνα που δημοσίευσε το 2004 το περιοδικό «</a:t>
            </a:r>
            <a:r>
              <a:rPr lang="el-GR" sz="2800" dirty="0" err="1" smtClean="0">
                <a:cs typeface="Times New Roman" pitchFamily="18" charset="0"/>
              </a:rPr>
              <a:t>Journal</a:t>
            </a:r>
            <a:r>
              <a:rPr lang="el-GR" sz="2800" dirty="0" smtClean="0">
                <a:cs typeface="Times New Roman" pitchFamily="18" charset="0"/>
              </a:rPr>
              <a:t> of </a:t>
            </a:r>
            <a:r>
              <a:rPr lang="el-GR" sz="2800" dirty="0" err="1" smtClean="0">
                <a:cs typeface="Times New Roman" pitchFamily="18" charset="0"/>
              </a:rPr>
              <a:t>Adolescent</a:t>
            </a:r>
            <a:r>
              <a:rPr lang="el-GR" sz="2800" dirty="0" smtClean="0">
                <a:cs typeface="Times New Roman" pitchFamily="18" charset="0"/>
              </a:rPr>
              <a:t> </a:t>
            </a:r>
            <a:r>
              <a:rPr lang="el-GR" sz="2800" dirty="0" err="1" smtClean="0">
                <a:cs typeface="Times New Roman" pitchFamily="18" charset="0"/>
              </a:rPr>
              <a:t>Health</a:t>
            </a:r>
            <a:r>
              <a:rPr lang="el-GR" sz="2800" dirty="0" smtClean="0">
                <a:cs typeface="Times New Roman" pitchFamily="18" charset="0"/>
              </a:rPr>
              <a:t>», το 76% των ατόμων που υπέστησαν σεξουαλική παρενόχληση που ξεκίνησε μέσω διαδικτυακής επικοινωνίας ανήκουν στην ηλικιακή ομάδα των 13 έως 15 ετών. Η συντριπτική πλειοψηφία αυτών είναι κορίτσια.</a:t>
            </a:r>
            <a:endParaRPr lang="en-US" sz="2800" dirty="0" smtClean="0">
              <a:cs typeface="Times New Roman" pitchFamily="18" charset="0"/>
            </a:endParaRPr>
          </a:p>
          <a:p>
            <a:pPr>
              <a:buNone/>
            </a:pPr>
            <a:endParaRPr lang="el-GR" sz="2800" dirty="0" smtClean="0">
              <a:cs typeface="Times New Roman" pitchFamily="18" charset="0"/>
            </a:endParaRPr>
          </a:p>
          <a:p>
            <a:pPr>
              <a:buNone/>
            </a:pPr>
            <a:r>
              <a:rPr lang="en-US" sz="2400" dirty="0" smtClean="0"/>
              <a:t>http://www.pi.ac.cy/InternetSafety/boithitiko_yliko_video.html</a:t>
            </a:r>
            <a:endParaRPr lang="el-GR" sz="2400" dirty="0" smtClean="0"/>
          </a:p>
          <a:p>
            <a:pPr>
              <a:buNone/>
            </a:pPr>
            <a:endParaRPr lang="el-GR" dirty="0" smtClean="0"/>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16632"/>
            <a:ext cx="8229600" cy="911594"/>
          </a:xfrm>
        </p:spPr>
        <p:txBody>
          <a:bodyPr>
            <a:normAutofit fontScale="90000"/>
          </a:bodyPr>
          <a:lstStyle/>
          <a:p>
            <a:r>
              <a:rPr lang="el-GR" sz="3600" b="1" dirty="0" smtClean="0"/>
              <a:t>Σύμβαση για τα Διαδικτυακά Εγκλήματα του Συμβουλίου της Ευρώπης</a:t>
            </a:r>
            <a:endParaRPr lang="el-GR" sz="3600" b="1" dirty="0"/>
          </a:p>
        </p:txBody>
      </p:sp>
      <p:sp>
        <p:nvSpPr>
          <p:cNvPr id="3" name="2 - Θέση περιεχομένου"/>
          <p:cNvSpPr>
            <a:spLocks noGrp="1"/>
          </p:cNvSpPr>
          <p:nvPr>
            <p:ph idx="1"/>
          </p:nvPr>
        </p:nvSpPr>
        <p:spPr>
          <a:xfrm>
            <a:off x="0" y="1196752"/>
            <a:ext cx="9001156" cy="5127848"/>
          </a:xfrm>
        </p:spPr>
        <p:txBody>
          <a:bodyPr>
            <a:normAutofit/>
          </a:bodyPr>
          <a:lstStyle/>
          <a:p>
            <a:pPr>
              <a:buNone/>
            </a:pPr>
            <a:r>
              <a:rPr lang="el-GR" dirty="0" smtClean="0"/>
              <a:t>   </a:t>
            </a:r>
            <a:r>
              <a:rPr lang="el-GR" dirty="0" smtClean="0">
                <a:latin typeface="+mj-lt"/>
              </a:rPr>
              <a:t>Σύμφωνα με τη Σύμβαση για τα Διαδικτυακά Εγκλήματα του Συμβουλίου της Ευρώπης </a:t>
            </a:r>
            <a:r>
              <a:rPr lang="el-GR" b="1" dirty="0" smtClean="0">
                <a:solidFill>
                  <a:srgbClr val="0070C0"/>
                </a:solidFill>
                <a:latin typeface="+mj-lt"/>
              </a:rPr>
              <a:t>η παιδική πορνογραφία έχει τις εξής μορφές:</a:t>
            </a:r>
            <a:endParaRPr lang="el-GR" b="1" i="1" dirty="0" smtClean="0">
              <a:solidFill>
                <a:srgbClr val="0070C0"/>
              </a:solidFill>
              <a:latin typeface="+mj-lt"/>
            </a:endParaRPr>
          </a:p>
          <a:p>
            <a:pPr lvl="0"/>
            <a:r>
              <a:rPr lang="el-GR" dirty="0" smtClean="0">
                <a:latin typeface="+mj-lt"/>
              </a:rPr>
              <a:t>ΑΝΗΛΙΚΟΣ ΠΟΥ ΣΥΜΜΕΤΕΧΕΙ ΣΕ ΣΕΞΟΥΑΛΙΚΗ ΔΡΑΣΤΗΡΙΟΤΗΤΑ.</a:t>
            </a:r>
            <a:endParaRPr lang="el-GR" i="1" dirty="0" smtClean="0">
              <a:latin typeface="+mj-lt"/>
            </a:endParaRPr>
          </a:p>
          <a:p>
            <a:pPr lvl="0"/>
            <a:r>
              <a:rPr lang="el-GR" dirty="0" smtClean="0">
                <a:latin typeface="+mj-lt"/>
              </a:rPr>
              <a:t>ΑΤΟΜΟ ΠΟΥ ΣΥΜΜΕΤΕΧΕΙ ΣΕ ΣΕΞΟΥΑΛΙΚΗ ΔΡΑΣΤΗΡΙΟΤΗΤΑ ΠΡΟΣΠΟΙΟΥΜΕΝΟ ΟΤΙ ΕΙΝΑΙ ΑΝΗΛΙΚΟ.</a:t>
            </a:r>
            <a:endParaRPr lang="el-GR" i="1" dirty="0" smtClean="0">
              <a:latin typeface="+mj-lt"/>
            </a:endParaRPr>
          </a:p>
          <a:p>
            <a:pPr lvl="0"/>
            <a:r>
              <a:rPr lang="el-GR" dirty="0" smtClean="0">
                <a:latin typeface="+mj-lt"/>
              </a:rPr>
              <a:t>ΡΕΑΛΙΣΤΙΚΕΣ ΕΙΚΟΝΕΣ ΠΟΥ ΑΝΑΠΑΡΙΣΤΟΥΝ ΕΝΑ ΑΝΗΛΙΚΟ ΝΑ ΣΥΜΜΕΤΕΧΕΙ ΣΕ ΣΕΞΟΥΑΛΙΚΕΣ ΔΡΑΣΤΗΡΙΟΤΗΤΕΣ.</a:t>
            </a:r>
            <a:endParaRPr lang="el-GR" i="1" dirty="0" smtClean="0">
              <a:latin typeface="+mj-lt"/>
            </a:endParaRPr>
          </a:p>
          <a:p>
            <a:pPr>
              <a:buNone/>
            </a:pPr>
            <a:r>
              <a:rPr lang="el-GR" sz="2400" dirty="0" smtClean="0">
                <a:latin typeface="+mj-lt"/>
              </a:rPr>
              <a:t>    Το Διαδίκτυο παρέχει τη δυνατότητα ταχύτατης μετάδοσης εικόνας και βίντεο σεξουαλικής κακοποίησης παιδιών σε εκατομμύρια αποδέκτες σε όλο τον κόσμο που πληρώνουν αδρά για να ικανοποιήσουν το διαστροφικό τους χόμπι.</a:t>
            </a:r>
            <a:endParaRPr lang="el-GR" sz="24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Thanasis\Pictures\images35.jpg"/>
          <p:cNvPicPr>
            <a:picLocks/>
          </p:cNvPicPr>
          <p:nvPr/>
        </p:nvPicPr>
        <p:blipFill>
          <a:blip r:embed="rId2" cstate="print">
            <a:lum bright="18000" contrast="-5000"/>
          </a:blip>
          <a:srcRect/>
          <a:stretch>
            <a:fillRect/>
          </a:stretch>
        </p:blipFill>
        <p:spPr bwMode="auto">
          <a:xfrm>
            <a:off x="0" y="980728"/>
            <a:ext cx="9144000" cy="5877272"/>
          </a:xfrm>
          <a:prstGeom prst="rect">
            <a:avLst/>
          </a:prstGeom>
          <a:noFill/>
          <a:ln w="9525">
            <a:noFill/>
            <a:miter lim="800000"/>
            <a:headEnd/>
            <a:tailEnd/>
          </a:ln>
        </p:spPr>
      </p:pic>
      <p:sp>
        <p:nvSpPr>
          <p:cNvPr id="2" name="1 - Τίτλος"/>
          <p:cNvSpPr>
            <a:spLocks noGrp="1"/>
          </p:cNvSpPr>
          <p:nvPr>
            <p:ph type="title"/>
          </p:nvPr>
        </p:nvSpPr>
        <p:spPr>
          <a:xfrm>
            <a:off x="0" y="0"/>
            <a:ext cx="9144000" cy="1052736"/>
          </a:xfrm>
        </p:spPr>
        <p:style>
          <a:lnRef idx="3">
            <a:schemeClr val="lt1"/>
          </a:lnRef>
          <a:fillRef idx="1">
            <a:schemeClr val="accent3"/>
          </a:fillRef>
          <a:effectRef idx="1">
            <a:schemeClr val="accent3"/>
          </a:effectRef>
          <a:fontRef idx="minor">
            <a:schemeClr val="lt1"/>
          </a:fontRef>
        </p:style>
        <p:txBody>
          <a:bodyPr>
            <a:noAutofit/>
          </a:bodyPr>
          <a:lstStyle/>
          <a:p>
            <a:pPr algn="ctr"/>
            <a:r>
              <a:rPr lang="el-GR" sz="3200" b="1" dirty="0" smtClean="0"/>
              <a:t>Βιωματικό Εργαστήρι εφήβων:</a:t>
            </a:r>
            <a:br>
              <a:rPr lang="el-GR" sz="3200" b="1" dirty="0" smtClean="0"/>
            </a:br>
            <a:r>
              <a:rPr lang="el-GR" sz="3200" b="1" dirty="0" smtClean="0"/>
              <a:t> Ας μιλήσουμε για το διαδίκτυο</a:t>
            </a:r>
            <a:endParaRPr lang="el-GR" sz="3200" dirty="0"/>
          </a:p>
        </p:txBody>
      </p:sp>
      <p:sp>
        <p:nvSpPr>
          <p:cNvPr id="6" name="5 - Θέση περιεχομένου"/>
          <p:cNvSpPr>
            <a:spLocks noGrp="1"/>
          </p:cNvSpPr>
          <p:nvPr>
            <p:ph idx="1"/>
          </p:nvPr>
        </p:nvSpPr>
        <p:spPr>
          <a:xfrm>
            <a:off x="457200" y="1124744"/>
            <a:ext cx="8579296" cy="5199856"/>
          </a:xfrm>
        </p:spPr>
        <p:txBody>
          <a:bodyPr>
            <a:normAutofit/>
          </a:bodyPr>
          <a:lstStyle/>
          <a:p>
            <a:r>
              <a:rPr lang="el-GR" sz="2400" b="1" dirty="0" smtClean="0">
                <a:latin typeface="Times New Roman" pitchFamily="18" charset="0"/>
                <a:cs typeface="Times New Roman" pitchFamily="18" charset="0"/>
              </a:rPr>
              <a:t>Την Τετάρτη στις 22 Απριλίου 2015, η ομάδα μας συμμετείχε σε βιωματικό εργαστήριο σε συνεργασία με την Κα. Δέσποινα Καραμπατζάκη, υπεύθυνη του ΣΣΝ Τρικάλων και την κ. Φανή Σακκά , υπεύθυνη  Προγραμμάτων Πρόληψης της  Δ/νσης Υγείας της ΠΕ Τρικάλων, με στόχο</a:t>
            </a:r>
            <a:endParaRPr lang="el-GR" sz="2400" dirty="0" smtClean="0">
              <a:latin typeface="Times New Roman" pitchFamily="18" charset="0"/>
              <a:cs typeface="Times New Roman" pitchFamily="18" charset="0"/>
            </a:endParaRPr>
          </a:p>
          <a:p>
            <a:r>
              <a:rPr lang="el-GR" sz="2400"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την  έγκυρη  πληροφόρηση </a:t>
            </a:r>
            <a:r>
              <a:rPr lang="el-GR" sz="2800" dirty="0" smtClean="0">
                <a:latin typeface="Times New Roman" pitchFamily="18" charset="0"/>
                <a:cs typeface="Times New Roman" pitchFamily="18" charset="0"/>
              </a:rPr>
              <a:t>και </a:t>
            </a:r>
          </a:p>
          <a:p>
            <a:r>
              <a:rPr lang="el-GR" sz="2800"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ανάπτυξη δεξιοτήτων κριτικής και υπεύθυνης στάσης απέναντι στα προκλήσεις του Διαδικτύου</a:t>
            </a:r>
            <a:r>
              <a:rPr lang="el-GR" sz="2800" dirty="0" smtClean="0">
                <a:latin typeface="Times New Roman" pitchFamily="18" charset="0"/>
                <a:cs typeface="Times New Roman" pitchFamily="18" charset="0"/>
              </a:rPr>
              <a:t>, </a:t>
            </a:r>
          </a:p>
          <a:p>
            <a:r>
              <a:rPr lang="el-GR" sz="2800" b="1" dirty="0" smtClean="0">
                <a:latin typeface="Times New Roman" pitchFamily="18" charset="0"/>
                <a:cs typeface="Times New Roman" pitchFamily="18" charset="0"/>
              </a:rPr>
              <a:t>ώστε να κατακτηθεί από τους εφήβους μια ισορροπημένη χρήση των μέσων αυτών</a:t>
            </a:r>
            <a:r>
              <a:rPr lang="el-GR" sz="2400" dirty="0" smtClean="0">
                <a:latin typeface="Times New Roman" pitchFamily="18" charset="0"/>
                <a:cs typeface="Times New Roman" pitchFamily="18" charset="0"/>
              </a:rPr>
              <a:t>.</a:t>
            </a:r>
            <a:endParaRPr lang="el-GR"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251520" y="116632"/>
            <a:ext cx="8784976" cy="720080"/>
          </a:xfrm>
        </p:spPr>
        <p:txBody>
          <a:bodyPr>
            <a:normAutofit fontScale="90000"/>
          </a:bodyPr>
          <a:lstStyle/>
          <a:p>
            <a:pPr algn="ctr"/>
            <a:r>
              <a:rPr lang="el-GR" dirty="0" smtClean="0"/>
              <a:t>Δραστηριότητες</a:t>
            </a:r>
            <a:endParaRPr lang="el-GR" dirty="0"/>
          </a:p>
        </p:txBody>
      </p:sp>
      <p:sp>
        <p:nvSpPr>
          <p:cNvPr id="8" name="7 - Θέση περιεχομένου"/>
          <p:cNvSpPr>
            <a:spLocks noGrp="1"/>
          </p:cNvSpPr>
          <p:nvPr>
            <p:ph sz="half" idx="1"/>
          </p:nvPr>
        </p:nvSpPr>
        <p:spPr>
          <a:xfrm>
            <a:off x="107504" y="908720"/>
            <a:ext cx="3960440" cy="5760640"/>
          </a:xfrm>
        </p:spPr>
        <p:txBody>
          <a:bodyPr>
            <a:noAutofit/>
          </a:bodyPr>
          <a:lstStyle/>
          <a:p>
            <a:r>
              <a:rPr lang="el-GR" sz="2200" dirty="0" smtClean="0">
                <a:latin typeface="Times New Roman" pitchFamily="18" charset="0"/>
                <a:cs typeface="Times New Roman" pitchFamily="18" charset="0"/>
              </a:rPr>
              <a:t>γνωριμία με τους μαθητές</a:t>
            </a:r>
          </a:p>
          <a:p>
            <a:r>
              <a:rPr lang="el-GR" sz="2200" dirty="0" smtClean="0">
                <a:latin typeface="Times New Roman" pitchFamily="18" charset="0"/>
                <a:cs typeface="Times New Roman" pitchFamily="18" charset="0"/>
              </a:rPr>
              <a:t>διερεύνηση των προσδοκιών τους από το βιωματικό εργαστήριο</a:t>
            </a:r>
          </a:p>
          <a:p>
            <a:r>
              <a:rPr lang="el-GR" sz="2200" dirty="0" smtClean="0">
                <a:latin typeface="Times New Roman" pitchFamily="18" charset="0"/>
                <a:cs typeface="Times New Roman" pitchFamily="18" charset="0"/>
              </a:rPr>
              <a:t>μέσω  της εργασίας σε ομάδες, αναδείχθηκε η ανάγκη  για ενημέρωση σχετικά με τις τεχνικές  ασφαλούς πλοήγησης και αποφυγής των κινδύνων.</a:t>
            </a:r>
          </a:p>
          <a:p>
            <a:r>
              <a:rPr lang="el-GR" sz="2200" b="1" dirty="0" smtClean="0">
                <a:latin typeface="Times New Roman" pitchFamily="18" charset="0"/>
                <a:cs typeface="Times New Roman" pitchFamily="18" charset="0"/>
              </a:rPr>
              <a:t>κινητοποίηση των μαθητών </a:t>
            </a:r>
            <a:r>
              <a:rPr lang="el-GR" sz="2200" dirty="0" smtClean="0">
                <a:latin typeface="Times New Roman" pitchFamily="18" charset="0"/>
                <a:cs typeface="Times New Roman" pitchFamily="18" charset="0"/>
              </a:rPr>
              <a:t>με την τεχνική του ελεύθερου συνειρμού, </a:t>
            </a:r>
            <a:r>
              <a:rPr lang="el-GR" sz="2200" b="1" dirty="0" smtClean="0">
                <a:latin typeface="Times New Roman" pitchFamily="18" charset="0"/>
                <a:cs typeface="Times New Roman" pitchFamily="18" charset="0"/>
              </a:rPr>
              <a:t>σχετικά με το </a:t>
            </a:r>
            <a:r>
              <a:rPr lang="el-GR" sz="2200" b="1" i="1" dirty="0" smtClean="0">
                <a:latin typeface="Times New Roman" pitchFamily="18" charset="0"/>
                <a:cs typeface="Times New Roman" pitchFamily="18" charset="0"/>
              </a:rPr>
              <a:t>Διαδίκτυο. </a:t>
            </a:r>
          </a:p>
          <a:p>
            <a:r>
              <a:rPr lang="el-GR" sz="2200" b="1" dirty="0" smtClean="0">
                <a:latin typeface="Times New Roman" pitchFamily="18" charset="0"/>
                <a:cs typeface="Times New Roman" pitchFamily="18" charset="0"/>
              </a:rPr>
              <a:t>Η ομάδα  αναγνωρίζει τη διπλή όψη του διαδικτύου</a:t>
            </a:r>
            <a:endParaRPr lang="el-GR" sz="2200" b="1" dirty="0">
              <a:latin typeface="Times New Roman" pitchFamily="18" charset="0"/>
              <a:cs typeface="Times New Roman" pitchFamily="18" charset="0"/>
            </a:endParaRPr>
          </a:p>
        </p:txBody>
      </p:sp>
      <p:sp>
        <p:nvSpPr>
          <p:cNvPr id="9" name="8 - Θέση περιεχομένου"/>
          <p:cNvSpPr>
            <a:spLocks noGrp="1"/>
          </p:cNvSpPr>
          <p:nvPr>
            <p:ph sz="half" idx="2"/>
          </p:nvPr>
        </p:nvSpPr>
        <p:spPr>
          <a:xfrm>
            <a:off x="4067944" y="980728"/>
            <a:ext cx="5076056" cy="5760640"/>
          </a:xfrm>
        </p:spPr>
        <p:txBody>
          <a:bodyPr>
            <a:normAutofit fontScale="70000" lnSpcReduction="20000"/>
          </a:bodyPr>
          <a:lstStyle/>
          <a:p>
            <a:pPr algn="ctr">
              <a:buNone/>
            </a:pPr>
            <a:r>
              <a:rPr lang="el-GR" b="1" u="sng" dirty="0" smtClean="0">
                <a:solidFill>
                  <a:schemeClr val="accent3">
                    <a:lumMod val="75000"/>
                  </a:schemeClr>
                </a:solidFill>
              </a:rPr>
              <a:t>Για την ομάδα μας το </a:t>
            </a:r>
            <a:r>
              <a:rPr lang="el-GR" b="1" i="1" u="sng" dirty="0" smtClean="0">
                <a:solidFill>
                  <a:schemeClr val="accent3">
                    <a:lumMod val="75000"/>
                  </a:schemeClr>
                </a:solidFill>
              </a:rPr>
              <a:t>Διαδίκτυο σημαίνει</a:t>
            </a:r>
          </a:p>
          <a:p>
            <a:r>
              <a:rPr lang="en-US" b="1" dirty="0" smtClean="0"/>
              <a:t>facebook</a:t>
            </a:r>
            <a:r>
              <a:rPr lang="el-GR" dirty="0" smtClean="0"/>
              <a:t> , </a:t>
            </a:r>
            <a:r>
              <a:rPr lang="el-GR" b="1" dirty="0" smtClean="0"/>
              <a:t>αιτήματα φιλίας, γνωριμίες</a:t>
            </a:r>
            <a:r>
              <a:rPr lang="el-GR" dirty="0" smtClean="0"/>
              <a:t>,</a:t>
            </a:r>
            <a:r>
              <a:rPr lang="el-GR" b="1" dirty="0" smtClean="0"/>
              <a:t> </a:t>
            </a:r>
            <a:r>
              <a:rPr lang="en-US" b="1" dirty="0" smtClean="0"/>
              <a:t>Skype</a:t>
            </a:r>
            <a:r>
              <a:rPr lang="el-GR" b="1" dirty="0" smtClean="0"/>
              <a:t>, επικοινωνία</a:t>
            </a:r>
            <a:r>
              <a:rPr lang="el-GR" dirty="0" smtClean="0"/>
              <a:t> </a:t>
            </a:r>
          </a:p>
          <a:p>
            <a:r>
              <a:rPr lang="el-GR" b="1" dirty="0" smtClean="0"/>
              <a:t>εμπλουτισμό των γνώσεων</a:t>
            </a:r>
          </a:p>
          <a:p>
            <a:r>
              <a:rPr lang="el-GR" b="1" dirty="0" smtClean="0"/>
              <a:t>πληροφορίες  για  σχολικές</a:t>
            </a:r>
            <a:r>
              <a:rPr lang="el-GR" dirty="0" smtClean="0"/>
              <a:t> κ.α </a:t>
            </a:r>
            <a:r>
              <a:rPr lang="el-GR" b="1" dirty="0" smtClean="0"/>
              <a:t>εργασίες </a:t>
            </a:r>
          </a:p>
          <a:p>
            <a:r>
              <a:rPr lang="el-GR" b="1" dirty="0" smtClean="0"/>
              <a:t>ψυχαγωγία</a:t>
            </a:r>
            <a:r>
              <a:rPr lang="el-GR" dirty="0" smtClean="0"/>
              <a:t> ,</a:t>
            </a:r>
            <a:r>
              <a:rPr lang="el-GR" b="1" dirty="0" smtClean="0"/>
              <a:t>παιχνίδια</a:t>
            </a:r>
            <a:r>
              <a:rPr lang="el-GR" dirty="0" smtClean="0"/>
              <a:t>  </a:t>
            </a:r>
          </a:p>
          <a:p>
            <a:r>
              <a:rPr lang="en-US" b="1" dirty="0" smtClean="0"/>
              <a:t>twitter </a:t>
            </a:r>
            <a:r>
              <a:rPr lang="el-GR" b="1" dirty="0" smtClean="0"/>
              <a:t>-</a:t>
            </a:r>
            <a:r>
              <a:rPr lang="el-GR" dirty="0" smtClean="0"/>
              <a:t> </a:t>
            </a:r>
            <a:r>
              <a:rPr lang="el-GR" b="1" dirty="0" smtClean="0"/>
              <a:t>συνομιλίε</a:t>
            </a:r>
            <a:r>
              <a:rPr lang="el-GR" dirty="0" smtClean="0"/>
              <a:t>ς,  </a:t>
            </a:r>
            <a:r>
              <a:rPr lang="el-GR" b="1" dirty="0" smtClean="0"/>
              <a:t>σχόλια</a:t>
            </a:r>
            <a:r>
              <a:rPr lang="el-GR" dirty="0" smtClean="0"/>
              <a:t> </a:t>
            </a:r>
          </a:p>
          <a:p>
            <a:r>
              <a:rPr lang="el-GR" b="1" dirty="0" smtClean="0"/>
              <a:t>Φωτογραφίες, </a:t>
            </a:r>
            <a:r>
              <a:rPr lang="en-US" b="1" dirty="0" smtClean="0"/>
              <a:t>video</a:t>
            </a:r>
            <a:r>
              <a:rPr lang="el-GR" dirty="0" smtClean="0"/>
              <a:t>,</a:t>
            </a:r>
            <a:r>
              <a:rPr lang="el-GR" b="1" dirty="0" smtClean="0"/>
              <a:t> </a:t>
            </a:r>
            <a:r>
              <a:rPr lang="en-US" b="1" dirty="0" smtClean="0"/>
              <a:t>youtube</a:t>
            </a:r>
            <a:r>
              <a:rPr lang="el-GR" dirty="0" smtClean="0"/>
              <a:t> </a:t>
            </a:r>
          </a:p>
          <a:p>
            <a:r>
              <a:rPr lang="el-GR" b="1" dirty="0" smtClean="0"/>
              <a:t>αγορές,</a:t>
            </a:r>
            <a:r>
              <a:rPr lang="el-GR" dirty="0" smtClean="0"/>
              <a:t> </a:t>
            </a:r>
            <a:r>
              <a:rPr lang="el-GR" b="1" dirty="0" smtClean="0"/>
              <a:t>πληρωμές</a:t>
            </a:r>
            <a:r>
              <a:rPr lang="el-GR" dirty="0" smtClean="0"/>
              <a:t>, </a:t>
            </a:r>
          </a:p>
          <a:p>
            <a:r>
              <a:rPr lang="el-GR" b="1" dirty="0" smtClean="0"/>
              <a:t>ενημέρωση</a:t>
            </a:r>
            <a:r>
              <a:rPr lang="el-GR" dirty="0" smtClean="0"/>
              <a:t>, </a:t>
            </a:r>
            <a:r>
              <a:rPr lang="el-GR" b="1" dirty="0" smtClean="0"/>
              <a:t>πλουραλισμό απόψεων</a:t>
            </a:r>
          </a:p>
          <a:p>
            <a:r>
              <a:rPr lang="el-GR" b="1" dirty="0" smtClean="0"/>
              <a:t>ηλεκτρονικό  δημοψήφισμα</a:t>
            </a:r>
            <a:r>
              <a:rPr lang="el-GR" dirty="0" smtClean="0"/>
              <a:t>,</a:t>
            </a:r>
          </a:p>
          <a:p>
            <a:r>
              <a:rPr lang="el-GR" b="1" dirty="0" smtClean="0"/>
              <a:t>Μόδα</a:t>
            </a:r>
            <a:r>
              <a:rPr lang="el-GR" dirty="0" smtClean="0"/>
              <a:t>, </a:t>
            </a:r>
            <a:r>
              <a:rPr lang="el-GR" b="1" dirty="0" smtClean="0"/>
              <a:t>διαφήμιση </a:t>
            </a:r>
          </a:p>
          <a:p>
            <a:r>
              <a:rPr lang="el-GR" b="1" dirty="0" smtClean="0"/>
              <a:t>Ενημέρωση για θέσεις εργασίας</a:t>
            </a:r>
          </a:p>
          <a:p>
            <a:r>
              <a:rPr lang="el-GR" b="1" dirty="0" smtClean="0">
                <a:solidFill>
                  <a:schemeClr val="accent3">
                    <a:lumMod val="75000"/>
                  </a:schemeClr>
                </a:solidFill>
              </a:rPr>
              <a:t>Αλλά και </a:t>
            </a:r>
            <a:r>
              <a:rPr lang="el-GR" b="1" dirty="0" smtClean="0"/>
              <a:t>εθισμό</a:t>
            </a:r>
          </a:p>
          <a:p>
            <a:r>
              <a:rPr lang="el-GR" b="1" dirty="0" smtClean="0"/>
              <a:t>αποξένωση και απομόνωση του ατόμου.</a:t>
            </a:r>
          </a:p>
          <a:p>
            <a:r>
              <a:rPr lang="el-GR" b="1" dirty="0" smtClean="0"/>
              <a:t>αίσθηση του κινδύνου</a:t>
            </a:r>
            <a:r>
              <a:rPr lang="el-GR" dirty="0" smtClean="0"/>
              <a:t> μέσα από το </a:t>
            </a:r>
            <a:r>
              <a:rPr lang="en-US" b="1" dirty="0" err="1" smtClean="0"/>
              <a:t>haking</a:t>
            </a:r>
            <a:r>
              <a:rPr lang="el-GR" dirty="0" smtClean="0"/>
              <a:t> και το </a:t>
            </a:r>
            <a:r>
              <a:rPr lang="en-US" b="1" dirty="0" smtClean="0"/>
              <a:t>bullying</a:t>
            </a:r>
            <a:r>
              <a:rPr lang="el-GR" dirty="0" smtClean="0"/>
              <a:t>,  ως </a:t>
            </a:r>
            <a:r>
              <a:rPr lang="el-GR" b="1" dirty="0" smtClean="0"/>
              <a:t>αντικοινωνικούς</a:t>
            </a:r>
            <a:r>
              <a:rPr lang="el-GR" dirty="0" smtClean="0"/>
              <a:t> τρόπους έκφρασης… </a:t>
            </a:r>
          </a:p>
          <a:p>
            <a:r>
              <a:rPr lang="el-GR" b="1" dirty="0" smtClean="0"/>
              <a:t>απάτη</a:t>
            </a:r>
            <a:r>
              <a:rPr lang="el-GR" dirty="0" smtClean="0"/>
              <a:t>, </a:t>
            </a:r>
            <a:r>
              <a:rPr lang="el-GR" b="1" dirty="0" smtClean="0"/>
              <a:t>παραπληροφόρηση</a:t>
            </a:r>
          </a:p>
          <a:p>
            <a:r>
              <a:rPr lang="el-GR" b="1" dirty="0" smtClean="0"/>
              <a:t>Εκπαίδευση στη χρήση του</a:t>
            </a:r>
            <a:r>
              <a:rPr lang="el-GR" b="1" i="1" dirty="0" smtClean="0"/>
              <a:t>, μέσα από το Όριο και το Μέτρο</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16632"/>
            <a:ext cx="8712968" cy="1008112"/>
          </a:xfrm>
        </p:spPr>
        <p:txBody>
          <a:bodyPr>
            <a:noAutofit/>
          </a:bodyPr>
          <a:lstStyle/>
          <a:p>
            <a:pPr algn="ctr"/>
            <a:r>
              <a:rPr lang="el-GR" sz="2400" b="1" dirty="0" smtClean="0">
                <a:latin typeface="Times New Roman" pitchFamily="18" charset="0"/>
                <a:cs typeface="Times New Roman" pitchFamily="18" charset="0"/>
              </a:rPr>
              <a:t>Τι οδηγεί στην υπερβολική χρήση του διαδικτύου </a:t>
            </a:r>
            <a:r>
              <a:rPr lang="en-US"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 χαρακτηριστικές συμπεριφορές παιδιών που ανέπτυξαν υπερβολική χρήση σ</a:t>
            </a:r>
            <a:r>
              <a:rPr lang="en-US"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 αυτό.</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sz="half" idx="1"/>
          </p:nvPr>
        </p:nvSpPr>
        <p:spPr>
          <a:xfrm>
            <a:off x="107504" y="1124744"/>
            <a:ext cx="3744416" cy="5472608"/>
          </a:xfrm>
        </p:spPr>
        <p:txBody>
          <a:bodyPr>
            <a:normAutofit fontScale="92500" lnSpcReduction="20000"/>
          </a:bodyPr>
          <a:lstStyle/>
          <a:p>
            <a:pPr>
              <a:buNone/>
            </a:pPr>
            <a:r>
              <a:rPr lang="el-GR" b="1" dirty="0" smtClean="0">
                <a:solidFill>
                  <a:schemeClr val="accent3">
                    <a:lumMod val="75000"/>
                  </a:schemeClr>
                </a:solidFill>
              </a:rPr>
              <a:t>Ανάγκες</a:t>
            </a:r>
          </a:p>
          <a:p>
            <a:r>
              <a:rPr lang="el-GR" dirty="0" smtClean="0"/>
              <a:t>η ανάγκη για ψυχαγωγία και για παιχνίδι αλλά και  </a:t>
            </a:r>
            <a:endParaRPr lang="en-US" dirty="0" smtClean="0"/>
          </a:p>
          <a:p>
            <a:r>
              <a:rPr lang="el-GR" dirty="0" smtClean="0"/>
              <a:t>για κοινωνικοποίηση…</a:t>
            </a:r>
            <a:endParaRPr lang="en-US" dirty="0" smtClean="0"/>
          </a:p>
          <a:p>
            <a:r>
              <a:rPr lang="el-GR" dirty="0" smtClean="0"/>
              <a:t>η μοναξιά, η βαρεμάρα</a:t>
            </a:r>
          </a:p>
          <a:p>
            <a:r>
              <a:rPr lang="el-GR" dirty="0" smtClean="0"/>
              <a:t>η ευκολία που φέρνει το διαδίκτυο</a:t>
            </a:r>
          </a:p>
          <a:p>
            <a:r>
              <a:rPr lang="el-GR" dirty="0" smtClean="0"/>
              <a:t>η ανάγκη για φήμη, δόξα και χρήματα</a:t>
            </a:r>
            <a:endParaRPr lang="en-US" dirty="0" smtClean="0"/>
          </a:p>
        </p:txBody>
      </p:sp>
      <p:sp>
        <p:nvSpPr>
          <p:cNvPr id="4" name="3 - Θέση περιεχομένου"/>
          <p:cNvSpPr>
            <a:spLocks noGrp="1"/>
          </p:cNvSpPr>
          <p:nvPr>
            <p:ph sz="half" idx="2"/>
          </p:nvPr>
        </p:nvSpPr>
        <p:spPr>
          <a:xfrm>
            <a:off x="3779912" y="1196752"/>
            <a:ext cx="5364088" cy="5158173"/>
          </a:xfrm>
        </p:spPr>
        <p:txBody>
          <a:bodyPr>
            <a:normAutofit fontScale="92500" lnSpcReduction="20000"/>
          </a:bodyPr>
          <a:lstStyle/>
          <a:p>
            <a:pPr>
              <a:buNone/>
            </a:pPr>
            <a:r>
              <a:rPr lang="el-GR" sz="2400" b="1" dirty="0" smtClean="0">
                <a:solidFill>
                  <a:schemeClr val="accent3">
                    <a:lumMod val="75000"/>
                  </a:schemeClr>
                </a:solidFill>
                <a:latin typeface="Times New Roman" pitchFamily="18" charset="0"/>
                <a:cs typeface="Times New Roman" pitchFamily="18" charset="0"/>
              </a:rPr>
              <a:t>Επιρρεπή στην υπερβολική χρήση του διαδικτύου είναι άτομα</a:t>
            </a:r>
          </a:p>
          <a:p>
            <a:r>
              <a:rPr lang="el-GR" sz="2400" dirty="0" smtClean="0">
                <a:latin typeface="Times New Roman" pitchFamily="18" charset="0"/>
                <a:cs typeface="Times New Roman" pitchFamily="18" charset="0"/>
              </a:rPr>
              <a:t>που δεν είναι κοινωνικά (μοναχικά)</a:t>
            </a:r>
          </a:p>
          <a:p>
            <a:r>
              <a:rPr lang="el-GR" sz="2400" dirty="0" smtClean="0">
                <a:latin typeface="Times New Roman" pitchFamily="18" charset="0"/>
                <a:cs typeface="Times New Roman" pitchFamily="18" charset="0"/>
              </a:rPr>
              <a:t>εύπιστα, που επηρεάζονται εύκολα</a:t>
            </a:r>
          </a:p>
          <a:p>
            <a:r>
              <a:rPr lang="el-GR" sz="2400" dirty="0" smtClean="0">
                <a:latin typeface="Times New Roman" pitchFamily="18" charset="0"/>
                <a:cs typeface="Times New Roman" pitchFamily="18" charset="0"/>
              </a:rPr>
              <a:t>ευαίσθητα, χωρίς αυτοπεποίθηση</a:t>
            </a:r>
          </a:p>
          <a:p>
            <a:r>
              <a:rPr lang="el-GR" sz="2400" dirty="0" smtClean="0">
                <a:latin typeface="Times New Roman" pitchFamily="18" charset="0"/>
                <a:cs typeface="Times New Roman" pitchFamily="18" charset="0"/>
              </a:rPr>
              <a:t>που δεν έχουν την αίσθηση του κινδύνου</a:t>
            </a:r>
          </a:p>
          <a:p>
            <a:r>
              <a:rPr lang="el-GR" sz="2400" dirty="0" smtClean="0">
                <a:latin typeface="Times New Roman" pitchFamily="18" charset="0"/>
                <a:cs typeface="Times New Roman" pitchFamily="18" charset="0"/>
              </a:rPr>
              <a:t>με ΣΤΑΣΗ ΖΩΗΣ χωρίς ΟΡΙΑ</a:t>
            </a:r>
          </a:p>
          <a:p>
            <a:pPr>
              <a:buNone/>
            </a:pPr>
            <a:r>
              <a:rPr lang="el-GR" sz="2100" b="1" dirty="0" smtClean="0">
                <a:solidFill>
                  <a:schemeClr val="accent3">
                    <a:lumMod val="75000"/>
                  </a:schemeClr>
                </a:solidFill>
                <a:latin typeface="Times New Roman" pitchFamily="18" charset="0"/>
                <a:cs typeface="Times New Roman" pitchFamily="18" charset="0"/>
              </a:rPr>
              <a:t>Τα άτομα αυτά αναπτύσσουν συμπεριφορές, όπως </a:t>
            </a:r>
            <a:r>
              <a:rPr lang="el-GR" dirty="0" smtClean="0">
                <a:latin typeface="Times New Roman" pitchFamily="18" charset="0"/>
                <a:cs typeface="Times New Roman" pitchFamily="18" charset="0"/>
              </a:rPr>
              <a:t>  απομόνωση</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εθισμός</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κατάθλιψη</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επιθετικότητα,</a:t>
            </a:r>
          </a:p>
          <a:p>
            <a:pPr>
              <a:buNone/>
            </a:pPr>
            <a:r>
              <a:rPr lang="el-GR" dirty="0" smtClean="0">
                <a:latin typeface="Times New Roman" pitchFamily="18" charset="0"/>
                <a:cs typeface="Times New Roman" pitchFamily="18" charset="0"/>
              </a:rPr>
              <a:t>    απομόνωση και τέλος </a:t>
            </a:r>
          </a:p>
          <a:p>
            <a:pPr>
              <a:buNone/>
            </a:pPr>
            <a:r>
              <a:rPr lang="el-GR" dirty="0" smtClean="0">
                <a:latin typeface="Times New Roman" pitchFamily="18" charset="0"/>
                <a:cs typeface="Times New Roman" pitchFamily="18" charset="0"/>
              </a:rPr>
              <a:t>    αυτοκτονικές συμπεριφορές.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51920" y="247723"/>
            <a:ext cx="49685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ακολούθησε … ομαδική συζήτηση… όπου αναδείχτηκε πως </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ενασχόληση των εφήβων με τους ηλεκτρονικούς υπολογιστές, τις νέες </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τεχνολογίες</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το διαδίκτυο μπορεί να προσφέρει πολλές δυνατότητες μάθησης εκπαίδευσης και ψυχαγωγίας, ωστόσο </a:t>
            </a:r>
            <a:r>
              <a:rPr kumimoji="0" lang="el-GR"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η</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υπερβολή</a:t>
            </a:r>
            <a:r>
              <a:rPr kumimoji="0" lang="el-G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σε οποιαδήποτε δραστηριότητα μπορεί να σκιάσει τα σημαντικά οφέλη και να δημιουργήσει προβλήματα.</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8675" name="Picture 3" descr="F:\αρχείο λήψης.jpg"/>
          <p:cNvPicPr>
            <a:picLocks noChangeAspect="1" noChangeArrowheads="1"/>
          </p:cNvPicPr>
          <p:nvPr/>
        </p:nvPicPr>
        <p:blipFill>
          <a:blip r:embed="rId2" cstate="print"/>
          <a:srcRect/>
          <a:stretch>
            <a:fillRect/>
          </a:stretch>
        </p:blipFill>
        <p:spPr bwMode="auto">
          <a:xfrm>
            <a:off x="179512" y="404664"/>
            <a:ext cx="3456384" cy="3312368"/>
          </a:xfrm>
          <a:prstGeom prst="rect">
            <a:avLst/>
          </a:prstGeom>
          <a:noFill/>
        </p:spPr>
      </p:pic>
      <p:pic>
        <p:nvPicPr>
          <p:cNvPr id="28676" name="Picture 4" descr="F:\αρχείο λήψης (1).jpg"/>
          <p:cNvPicPr>
            <a:picLocks noChangeAspect="1" noChangeArrowheads="1"/>
          </p:cNvPicPr>
          <p:nvPr/>
        </p:nvPicPr>
        <p:blipFill>
          <a:blip r:embed="rId3" cstate="print"/>
          <a:srcRect/>
          <a:stretch>
            <a:fillRect/>
          </a:stretch>
        </p:blipFill>
        <p:spPr bwMode="auto">
          <a:xfrm>
            <a:off x="3995936" y="4005064"/>
            <a:ext cx="4536504" cy="2708920"/>
          </a:xfrm>
          <a:prstGeom prst="rect">
            <a:avLst/>
          </a:prstGeom>
          <a:noFill/>
        </p:spPr>
      </p:pic>
      <p:pic>
        <p:nvPicPr>
          <p:cNvPr id="28677" name="Picture 5" descr="F:\αρχείο λήψης (2).jpg"/>
          <p:cNvPicPr>
            <a:picLocks noChangeAspect="1" noChangeArrowheads="1"/>
          </p:cNvPicPr>
          <p:nvPr/>
        </p:nvPicPr>
        <p:blipFill>
          <a:blip r:embed="rId4" cstate="print"/>
          <a:srcRect/>
          <a:stretch>
            <a:fillRect/>
          </a:stretch>
        </p:blipFill>
        <p:spPr bwMode="auto">
          <a:xfrm>
            <a:off x="179512" y="4005064"/>
            <a:ext cx="3384376" cy="2592288"/>
          </a:xfrm>
          <a:prstGeom prst="rect">
            <a:avLst/>
          </a:prstGeom>
          <a:noFill/>
        </p:spPr>
      </p:pic>
      <p:sp>
        <p:nvSpPr>
          <p:cNvPr id="7" name="6 - Ορθογώνιο"/>
          <p:cNvSpPr/>
          <p:nvPr/>
        </p:nvSpPr>
        <p:spPr>
          <a:xfrm>
            <a:off x="179512" y="404664"/>
            <a:ext cx="1080120"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720080"/>
          </a:xfrm>
        </p:spPr>
        <p:txBody>
          <a:bodyPr>
            <a:normAutofit/>
          </a:bodyPr>
          <a:lstStyle/>
          <a:p>
            <a:pPr algn="ctr"/>
            <a:r>
              <a:rPr lang="el-GR" sz="3200" b="1" dirty="0" smtClean="0"/>
              <a:t>Μελέτη περίπτωσης με πρόβλημα εθισμού.</a:t>
            </a:r>
            <a:endParaRPr lang="el-GR" sz="3200" dirty="0"/>
          </a:p>
        </p:txBody>
      </p:sp>
      <p:sp>
        <p:nvSpPr>
          <p:cNvPr id="3" name="2 - Θέση περιεχομένου"/>
          <p:cNvSpPr>
            <a:spLocks noGrp="1"/>
          </p:cNvSpPr>
          <p:nvPr>
            <p:ph idx="1"/>
          </p:nvPr>
        </p:nvSpPr>
        <p:spPr>
          <a:xfrm>
            <a:off x="107504" y="980728"/>
            <a:ext cx="8784976" cy="5343872"/>
          </a:xfrm>
        </p:spPr>
        <p:txBody>
          <a:bodyPr>
            <a:normAutofit lnSpcReduction="10000"/>
          </a:bodyPr>
          <a:lstStyle/>
          <a:p>
            <a:r>
              <a:rPr lang="el-GR" b="1" i="1" dirty="0" smtClean="0">
                <a:latin typeface="Times New Roman" pitchFamily="18" charset="0"/>
                <a:cs typeface="Times New Roman" pitchFamily="18" charset="0"/>
              </a:rPr>
              <a:t>Ο Γιώργος 13 χρονών </a:t>
            </a:r>
            <a:r>
              <a:rPr lang="el-GR" i="1" dirty="0" smtClean="0">
                <a:latin typeface="Times New Roman" pitchFamily="18" charset="0"/>
                <a:cs typeface="Times New Roman" pitchFamily="18" charset="0"/>
              </a:rPr>
              <a:t>τους τελευταίους δύο μήνες αφιερώνει το μεγαλύτερο μέρος της ημέρας στον υπολογιστή παίζοντας ένα συγκεκριμένο παιχνίδι ρόλων. </a:t>
            </a:r>
          </a:p>
          <a:p>
            <a:r>
              <a:rPr lang="el-GR" i="1" dirty="0" smtClean="0">
                <a:latin typeface="Times New Roman" pitchFamily="18" charset="0"/>
                <a:cs typeface="Times New Roman" pitchFamily="18" charset="0"/>
              </a:rPr>
              <a:t>Σε κάθε προσπάθεια των γονέων να τον σταματήσουν για να κάνει τις υποχρεώσεις του ο Γιώργος συμπεριφέρεται πολύ αρνητικά κάποιες φορές επιθετικά και βρίζει. Χαρακτηριστικά </a:t>
            </a:r>
            <a:r>
              <a:rPr lang="el-GR" b="1" i="1" dirty="0" smtClean="0">
                <a:latin typeface="Times New Roman" pitchFamily="18" charset="0"/>
                <a:cs typeface="Times New Roman" pitchFamily="18" charset="0"/>
              </a:rPr>
              <a:t>οι γονείς </a:t>
            </a:r>
            <a:r>
              <a:rPr lang="el-GR" i="1" dirty="0" smtClean="0">
                <a:latin typeface="Times New Roman" pitchFamily="18" charset="0"/>
                <a:cs typeface="Times New Roman" pitchFamily="18" charset="0"/>
              </a:rPr>
              <a:t>νιώθουν ότι δεν μπορούν ‘να τον κάνουν καλά’.</a:t>
            </a:r>
          </a:p>
          <a:p>
            <a:r>
              <a:rPr lang="el-GR" i="1" dirty="0" smtClean="0">
                <a:latin typeface="Times New Roman" pitchFamily="18" charset="0"/>
                <a:cs typeface="Times New Roman" pitchFamily="18" charset="0"/>
              </a:rPr>
              <a:t>Αδιαφορεί για τα μαθήματα για τους </a:t>
            </a:r>
            <a:r>
              <a:rPr lang="el-GR" b="1" i="1" dirty="0" smtClean="0">
                <a:latin typeface="Times New Roman" pitchFamily="18" charset="0"/>
                <a:cs typeface="Times New Roman" pitchFamily="18" charset="0"/>
              </a:rPr>
              <a:t>φίλους</a:t>
            </a:r>
            <a:r>
              <a:rPr lang="el-GR" i="1" dirty="0" smtClean="0">
                <a:latin typeface="Times New Roman" pitchFamily="18" charset="0"/>
                <a:cs typeface="Times New Roman" pitchFamily="18" charset="0"/>
              </a:rPr>
              <a:t>, για την ατομική του καθαριότητα ακόμη και για τον ύπνο. Κάποιες μέρες δεν πηγαίνει σχολείο και όταν πάει, μετά από πίεση, ανυπομονεί να επιστρέψει στο αγαπημένο του παιχνίδι. </a:t>
            </a:r>
          </a:p>
          <a:p>
            <a:r>
              <a:rPr lang="el-GR" i="1" dirty="0" smtClean="0">
                <a:latin typeface="Times New Roman" pitchFamily="18" charset="0"/>
                <a:cs typeface="Times New Roman" pitchFamily="18" charset="0"/>
              </a:rPr>
              <a:t>Κάθε μέρα περνά όλο και περισσότερο χρόνο μπροστά στην οθόνη του υπολογιστή. Σιγά- σιγά σταματά να μιλά στους γονείς του και να επικοινωνεί με την </a:t>
            </a:r>
            <a:r>
              <a:rPr lang="el-GR" b="1" i="1" dirty="0" smtClean="0">
                <a:latin typeface="Times New Roman" pitchFamily="18" charset="0"/>
                <a:cs typeface="Times New Roman" pitchFamily="18" charset="0"/>
              </a:rPr>
              <a:t>αδελφή</a:t>
            </a:r>
            <a:r>
              <a:rPr lang="el-GR" i="1" dirty="0" smtClean="0">
                <a:latin typeface="Times New Roman" pitchFamily="18" charset="0"/>
                <a:cs typeface="Times New Roman" pitchFamily="18" charset="0"/>
              </a:rPr>
              <a:t> του. </a:t>
            </a:r>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88640"/>
            <a:ext cx="8496944" cy="720080"/>
          </a:xfrm>
        </p:spPr>
        <p:txBody>
          <a:bodyPr>
            <a:normAutofit fontScale="90000"/>
          </a:bodyPr>
          <a:lstStyle/>
          <a:p>
            <a:pPr algn="ctr"/>
            <a:r>
              <a:rPr lang="el-GR" dirty="0" smtClean="0"/>
              <a:t>Τα ημερολόγια της ομάδας</a:t>
            </a:r>
            <a:endParaRPr lang="el-GR" dirty="0"/>
          </a:p>
        </p:txBody>
      </p:sp>
      <p:sp>
        <p:nvSpPr>
          <p:cNvPr id="3" name="2 - Θέση περιεχομένου"/>
          <p:cNvSpPr>
            <a:spLocks noGrp="1"/>
          </p:cNvSpPr>
          <p:nvPr>
            <p:ph idx="1"/>
          </p:nvPr>
        </p:nvSpPr>
        <p:spPr>
          <a:xfrm>
            <a:off x="179512" y="764704"/>
            <a:ext cx="8784976" cy="5760640"/>
          </a:xfrm>
        </p:spPr>
        <p:txBody>
          <a:bodyPr>
            <a:normAutofit/>
          </a:bodyPr>
          <a:lstStyle/>
          <a:p>
            <a:r>
              <a:rPr lang="el-GR" b="1" dirty="0" smtClean="0"/>
              <a:t>Η φωνή του παππού</a:t>
            </a:r>
            <a:r>
              <a:rPr lang="el-GR" dirty="0" smtClean="0"/>
              <a:t> …   ο οποίος επιπλήττει  τον Γιώργο γιατί άφησε τα μαθήματά του για το χαζοκούτι και δεν επικοινωνεί πλέον με τους φίλους  του, ενώ καβγαδίζει με τους γονείς του  και του ζητά να πάνε μια βόλτα μαζί και να βρούνε μια λύση…</a:t>
            </a:r>
          </a:p>
          <a:p>
            <a:r>
              <a:rPr lang="el-GR" b="1" dirty="0" smtClean="0"/>
              <a:t>Η Φωνή της αδελφής                                                                                         </a:t>
            </a:r>
            <a:r>
              <a:rPr lang="el-GR" dirty="0" smtClean="0"/>
              <a:t> η οποία ανησυχεί με την απομάκρυνση και την αδιαφορία του Γιώργου , προβληματίζεται για την  επιθετική συμπεριφορά του και την πτώση της σχολικής του επίδοσης, και θεωρεί πως χρειάζεται άμεσα βοήθεια για να βρει τον παλιό του εαυτό.</a:t>
            </a:r>
          </a:p>
          <a:p>
            <a:endParaRPr lang="el-GR" dirty="0"/>
          </a:p>
        </p:txBody>
      </p:sp>
      <p:pic>
        <p:nvPicPr>
          <p:cNvPr id="4" name="Picture 4"/>
          <p:cNvPicPr/>
          <p:nvPr/>
        </p:nvPicPr>
        <p:blipFill>
          <a:blip r:embed="rId2" cstate="print"/>
          <a:srcRect/>
          <a:stretch>
            <a:fillRect/>
          </a:stretch>
        </p:blipFill>
        <p:spPr bwMode="auto">
          <a:xfrm>
            <a:off x="2627784" y="4941168"/>
            <a:ext cx="3240360" cy="165618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251520" y="332657"/>
            <a:ext cx="8640960" cy="8371523"/>
          </a:xfrm>
          <a:prstGeom prst="rect">
            <a:avLst/>
          </a:prstGeom>
        </p:spPr>
        <p:txBody>
          <a:bodyPr wrap="square">
            <a:spAutoFit/>
          </a:bodyPr>
          <a:lstStyle/>
          <a:p>
            <a:pPr algn="just">
              <a:buNone/>
            </a:pPr>
            <a:r>
              <a:rPr lang="el-GR" sz="2400" b="1" dirty="0" smtClean="0">
                <a:latin typeface="Times New Roman" pitchFamily="18" charset="0"/>
                <a:cs typeface="Times New Roman" pitchFamily="18" charset="0"/>
              </a:rPr>
              <a:t>η φωνή των φίλων… </a:t>
            </a:r>
          </a:p>
          <a:p>
            <a:pPr algn="just"/>
            <a:r>
              <a:rPr lang="el-GR" sz="2400" dirty="0" smtClean="0">
                <a:latin typeface="Times New Roman" pitchFamily="18" charset="0"/>
                <a:cs typeface="Times New Roman" pitchFamily="18" charset="0"/>
              </a:rPr>
              <a:t>οι οποίοι του εκφράζουν το παράπονο τους  ότι τους  αποφεύγει και δεν απαντά στο κάλεσμά τους και  αναρωτιούνται τι του συμβαίνει???  γιατί κάνει απουσίες??? γιατί εγκατέλειψε τα μαθήματα??? Ανησυχούνε για τον Γιώργο και αναρωτιούνται πως θα τον βοηθήσουν ??? </a:t>
            </a:r>
          </a:p>
          <a:p>
            <a:pPr algn="just"/>
            <a:r>
              <a:rPr lang="el-GR" sz="2400" b="1" dirty="0" smtClean="0">
                <a:solidFill>
                  <a:srgbClr val="0070C0"/>
                </a:solidFill>
                <a:latin typeface="Times New Roman" pitchFamily="18" charset="0"/>
                <a:cs typeface="Times New Roman" pitchFamily="18" charset="0"/>
              </a:rPr>
              <a:t>Και του ζητάνε να γίνει ο Γιώργος που ξέρουν!!!</a:t>
            </a:r>
          </a:p>
          <a:p>
            <a:pPr algn="just">
              <a:buNone/>
            </a:pPr>
            <a:r>
              <a:rPr lang="el-GR" sz="2400" b="1" dirty="0" smtClean="0">
                <a:latin typeface="Times New Roman" pitchFamily="18" charset="0"/>
                <a:cs typeface="Times New Roman" pitchFamily="18" charset="0"/>
              </a:rPr>
              <a:t>Η φωνή του </a:t>
            </a:r>
            <a:r>
              <a:rPr lang="el-GR" sz="2400" b="1" dirty="0" err="1" smtClean="0">
                <a:latin typeface="Times New Roman" pitchFamily="18" charset="0"/>
                <a:cs typeface="Times New Roman" pitchFamily="18" charset="0"/>
              </a:rPr>
              <a:t>εκπαιδευτικού…</a:t>
            </a:r>
            <a:r>
              <a:rPr lang="el-GR" sz="2400" dirty="0" err="1" smtClean="0">
                <a:latin typeface="Times New Roman" pitchFamily="18" charset="0"/>
                <a:cs typeface="Times New Roman" pitchFamily="18" charset="0"/>
              </a:rPr>
              <a:t>Που</a:t>
            </a:r>
            <a:r>
              <a:rPr lang="el-GR" sz="2400" dirty="0" smtClean="0">
                <a:latin typeface="Times New Roman" pitchFamily="18" charset="0"/>
                <a:cs typeface="Times New Roman" pitchFamily="18" charset="0"/>
              </a:rPr>
              <a:t> παρατηρεί την αλλαγή του Γιώργου στη σχολική επίδοση αλλά και στη συμπεριφορά του, ο οποίος πλέον έγινε αδιάφορος… και αποφασίζει πως πρέπει να  ενημερώσει τους γονείς σχετικά με την κατάσταση του Γιώργου.</a:t>
            </a:r>
          </a:p>
          <a:p>
            <a:pPr>
              <a:buNone/>
            </a:pPr>
            <a:r>
              <a:rPr lang="el-GR" sz="2400" b="1" dirty="0" smtClean="0">
                <a:latin typeface="Times New Roman" pitchFamily="18" charset="0"/>
                <a:cs typeface="Times New Roman" pitchFamily="18" charset="0"/>
              </a:rPr>
              <a:t>Η φωνή των γονέων… </a:t>
            </a:r>
            <a:r>
              <a:rPr lang="el-GR" sz="2400" dirty="0" smtClean="0">
                <a:latin typeface="Times New Roman" pitchFamily="18" charset="0"/>
                <a:cs typeface="Times New Roman" pitchFamily="18" charset="0"/>
              </a:rPr>
              <a:t>οι οποίοι ανησυχούν γιατί βλέπουν τον Γιώργο να μένει πίσω σε πολλούς τομείς και  νιώθουν συνυπεύθυνοι για την όλη κατάσταση και απογοητευμένοι γιατί δεν τον προστάτεψαν</a:t>
            </a:r>
          </a:p>
          <a:p>
            <a:r>
              <a:rPr lang="el-GR" sz="2400" b="1" dirty="0" smtClean="0">
                <a:solidFill>
                  <a:srgbClr val="0070C0"/>
                </a:solidFill>
                <a:latin typeface="Times New Roman" pitchFamily="18" charset="0"/>
                <a:cs typeface="Times New Roman" pitchFamily="18" charset="0"/>
              </a:rPr>
              <a:t>το μήνυμα που στέλνουν στον Γιώργο είναι πως θα πρέπει να ξεπεράσει το πρόβλημα</a:t>
            </a:r>
            <a:r>
              <a:rPr lang="el-GR" sz="2400" b="1" dirty="0" smtClean="0">
                <a:latin typeface="Times New Roman" pitchFamily="18" charset="0"/>
                <a:cs typeface="Times New Roman" pitchFamily="18" charset="0"/>
              </a:rPr>
              <a:t>…</a:t>
            </a:r>
          </a:p>
          <a:p>
            <a:pPr algn="just"/>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l-GR" dirty="0" smtClean="0"/>
          </a:p>
          <a:p>
            <a:pPr algn="just"/>
            <a:endParaRPr lang="el-GR" dirty="0" smtClean="0"/>
          </a:p>
          <a:p>
            <a:pPr algn="just"/>
            <a:endParaRPr lang="el-GR" dirty="0" smtClean="0"/>
          </a:p>
          <a:p>
            <a:pPr algn="just"/>
            <a:endParaRPr lang="el-GR" dirty="0" smtClean="0"/>
          </a:p>
          <a:p>
            <a:pPr algn="just"/>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79512" y="116632"/>
            <a:ext cx="8856984" cy="576064"/>
          </a:xfrm>
        </p:spPr>
        <p:txBody>
          <a:bodyPr>
            <a:normAutofit/>
          </a:bodyPr>
          <a:lstStyle/>
          <a:p>
            <a:pPr algn="ctr"/>
            <a:r>
              <a:rPr lang="el-GR" sz="2800" b="1" dirty="0" smtClean="0"/>
              <a:t>τα ημερολόγια της ομάδας για την περίπτωση του Γιώργου</a:t>
            </a:r>
            <a:endParaRPr lang="el-GR" sz="2800" b="1" dirty="0"/>
          </a:p>
        </p:txBody>
      </p:sp>
      <p:sp>
        <p:nvSpPr>
          <p:cNvPr id="7" name="6 - Θέση περιεχομένου"/>
          <p:cNvSpPr>
            <a:spLocks noGrp="1"/>
          </p:cNvSpPr>
          <p:nvPr>
            <p:ph sz="half" idx="2"/>
          </p:nvPr>
        </p:nvSpPr>
        <p:spPr>
          <a:xfrm>
            <a:off x="3563888" y="692696"/>
            <a:ext cx="5580112" cy="5904656"/>
          </a:xfrm>
        </p:spPr>
        <p:txBody>
          <a:bodyPr>
            <a:noAutofit/>
          </a:bodyPr>
          <a:lstStyle/>
          <a:p>
            <a:pPr>
              <a:buNone/>
            </a:pPr>
            <a:r>
              <a:rPr lang="el-GR" sz="2000" b="1" dirty="0" smtClean="0">
                <a:latin typeface="Times New Roman" pitchFamily="18" charset="0"/>
                <a:cs typeface="Times New Roman" pitchFamily="18" charset="0"/>
              </a:rPr>
              <a:t>Και τέλος η  φωνή του Γιώργου…</a:t>
            </a:r>
            <a:r>
              <a:rPr lang="el-GR" sz="2000" dirty="0" smtClean="0">
                <a:latin typeface="Times New Roman" pitchFamily="18" charset="0"/>
                <a:cs typeface="Times New Roman" pitchFamily="18" charset="0"/>
              </a:rPr>
              <a:t> ενός εφήβου </a:t>
            </a:r>
          </a:p>
          <a:p>
            <a:r>
              <a:rPr lang="el-GR" sz="2000" dirty="0" smtClean="0">
                <a:latin typeface="Times New Roman" pitchFamily="18" charset="0"/>
                <a:cs typeface="Times New Roman" pitchFamily="18" charset="0"/>
              </a:rPr>
              <a:t>ο οποίος  δεν συνειδητοποιεί τον κίνδυνο </a:t>
            </a:r>
          </a:p>
          <a:p>
            <a:r>
              <a:rPr lang="el-GR" sz="2000" dirty="0" smtClean="0">
                <a:latin typeface="Times New Roman" pitchFamily="18" charset="0"/>
                <a:cs typeface="Times New Roman" pitchFamily="18" charset="0"/>
              </a:rPr>
              <a:t>νιώθει πολύ μόνος </a:t>
            </a:r>
          </a:p>
          <a:p>
            <a:r>
              <a:rPr lang="el-GR" sz="2000" dirty="0" smtClean="0">
                <a:latin typeface="Times New Roman" pitchFamily="18" charset="0"/>
                <a:cs typeface="Times New Roman" pitchFamily="18" charset="0"/>
              </a:rPr>
              <a:t>τελευταία ένας φίλος του πρότεινε ένα ενδιαφέρον παιχνίδι και έχει στόχο να το φτάσει στην κορυφή!!!</a:t>
            </a:r>
          </a:p>
          <a:p>
            <a:r>
              <a:rPr lang="el-GR" sz="2000" dirty="0" smtClean="0">
                <a:latin typeface="Times New Roman" pitchFamily="18" charset="0"/>
                <a:cs typeface="Times New Roman" pitchFamily="18" charset="0"/>
              </a:rPr>
              <a:t> δεν καταλαβαίνει γιατί η οικογένειά του του  φέρεται  έτσι απότομα και αναρωτιέται τι φταίει???</a:t>
            </a:r>
          </a:p>
          <a:p>
            <a:r>
              <a:rPr lang="el-GR" sz="2000" dirty="0" smtClean="0">
                <a:latin typeface="Times New Roman" pitchFamily="18" charset="0"/>
                <a:cs typeface="Times New Roman" pitchFamily="18" charset="0"/>
              </a:rPr>
              <a:t>νιώθει πως οι άλλοι δεν τον καταλαβαίνουν… αυτός το μόνο που θέλει είναι να φτάσει στην κορυφή!!! </a:t>
            </a:r>
          </a:p>
          <a:p>
            <a:r>
              <a:rPr lang="el-GR" sz="2000" dirty="0" smtClean="0">
                <a:latin typeface="Times New Roman" pitchFamily="18" charset="0"/>
                <a:cs typeface="Times New Roman" pitchFamily="18" charset="0"/>
              </a:rPr>
              <a:t>λυπάται για την αδελφή του που νιώθει έτσι για αυτόν και θεωρεί ότι φταίνε οι άλλοι για την κατάσταση  </a:t>
            </a:r>
          </a:p>
          <a:p>
            <a:r>
              <a:rPr lang="el-GR" sz="2000" dirty="0" smtClean="0">
                <a:latin typeface="Times New Roman" pitchFamily="18" charset="0"/>
                <a:cs typeface="Times New Roman" pitchFamily="18" charset="0"/>
              </a:rPr>
              <a:t>εκφράζει το μεγάλο του παράπονο ότι δέχεται πίεση από παντού, ενώ εκείνος  αυτό που θέλει είναι να τελειώσει το παιχνίδι</a:t>
            </a:r>
          </a:p>
          <a:p>
            <a:endParaRPr lang="el-GR" sz="2000" dirty="0">
              <a:latin typeface="Times New Roman" pitchFamily="18" charset="0"/>
              <a:cs typeface="Times New Roman" pitchFamily="18" charset="0"/>
            </a:endParaRPr>
          </a:p>
        </p:txBody>
      </p:sp>
      <p:pic>
        <p:nvPicPr>
          <p:cNvPr id="8" name="Picture 4"/>
          <p:cNvPicPr>
            <a:picLocks noGrp="1"/>
          </p:cNvPicPr>
          <p:nvPr>
            <p:ph sz="half" idx="1"/>
          </p:nvPr>
        </p:nvPicPr>
        <p:blipFill>
          <a:blip r:embed="rId2" cstate="print"/>
          <a:srcRect/>
          <a:stretch>
            <a:fillRect/>
          </a:stretch>
        </p:blipFill>
        <p:spPr bwMode="auto">
          <a:xfrm>
            <a:off x="251520" y="1340768"/>
            <a:ext cx="3444539" cy="338437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95536" y="116632"/>
            <a:ext cx="8229600" cy="1008112"/>
          </a:xfrm>
        </p:spPr>
        <p:txBody>
          <a:bodyPr>
            <a:normAutofit/>
          </a:bodyPr>
          <a:lstStyle/>
          <a:p>
            <a:pPr algn="ctr"/>
            <a:r>
              <a:rPr lang="el-GR" sz="2800" b="1" dirty="0" smtClean="0"/>
              <a:t>Μαθαίνω για τους κινδύνους από τη χρήση του διαδικτύου. Πως μπορώ να προστατευτώ</a:t>
            </a:r>
            <a:r>
              <a:rPr lang="en-US" sz="2800" b="1" dirty="0" smtClean="0"/>
              <a:t>.</a:t>
            </a:r>
            <a:endParaRPr lang="el-GR" sz="2800" dirty="0"/>
          </a:p>
        </p:txBody>
      </p:sp>
      <p:sp>
        <p:nvSpPr>
          <p:cNvPr id="5" name="4 - Θέση περιεχομένου"/>
          <p:cNvSpPr>
            <a:spLocks noGrp="1"/>
          </p:cNvSpPr>
          <p:nvPr>
            <p:ph sz="half" idx="1"/>
          </p:nvPr>
        </p:nvSpPr>
        <p:spPr>
          <a:xfrm>
            <a:off x="251520" y="1196752"/>
            <a:ext cx="4244280" cy="5400600"/>
          </a:xfrm>
        </p:spPr>
        <p:txBody>
          <a:bodyPr>
            <a:normAutofit fontScale="92500" lnSpcReduction="20000"/>
          </a:bodyPr>
          <a:lstStyle/>
          <a:p>
            <a:r>
              <a:rPr lang="el-GR" sz="1800" b="1" dirty="0" smtClean="0"/>
              <a:t>ΛΑΜΠΡΟΣ </a:t>
            </a:r>
            <a:r>
              <a:rPr lang="en-US" sz="1800" b="1" dirty="0" smtClean="0"/>
              <a:t> B</a:t>
            </a:r>
            <a:r>
              <a:rPr lang="el-GR" sz="1800" b="1" dirty="0" smtClean="0"/>
              <a:t>ΑΛΑΝΤΗΣ</a:t>
            </a:r>
          </a:p>
          <a:p>
            <a:r>
              <a:rPr lang="el-GR" sz="1800" b="1" dirty="0" smtClean="0"/>
              <a:t>ΛΙΑΤΙΦΗΣ ΝΙΚΟΛΑΟΣ</a:t>
            </a:r>
          </a:p>
          <a:p>
            <a:r>
              <a:rPr lang="el-GR" sz="1800" b="1" dirty="0" smtClean="0"/>
              <a:t>ΛΟΥΒΙΤΑΚΗ ΣΤΕΛΛΑ</a:t>
            </a:r>
          </a:p>
          <a:p>
            <a:r>
              <a:rPr lang="el-GR" sz="1800" b="1" dirty="0" smtClean="0"/>
              <a:t>ΜΑΓΕΙΡΙΑΣ ΜΙΧΑΛΗΣ</a:t>
            </a:r>
          </a:p>
          <a:p>
            <a:r>
              <a:rPr lang="el-GR" sz="1800" b="1" dirty="0" smtClean="0"/>
              <a:t>ΜΠΑΡΜΠΑΡΟΥΣΗ ΜΑΡΙΑ</a:t>
            </a:r>
          </a:p>
          <a:p>
            <a:r>
              <a:rPr lang="el-GR" sz="1800" b="1" dirty="0" smtClean="0"/>
              <a:t>ΜΠΟΥΡΔΑΚΗ ΔΕΣΠΟΙΝΑ</a:t>
            </a:r>
          </a:p>
          <a:p>
            <a:r>
              <a:rPr lang="el-GR" sz="1600" dirty="0" smtClean="0">
                <a:latin typeface="+mj-lt"/>
              </a:rPr>
              <a:t>ΑΓΓΕΛΗΣ ΑΛΕΞΑΝΔΡΟΣ</a:t>
            </a:r>
          </a:p>
          <a:p>
            <a:r>
              <a:rPr lang="el-GR" sz="1600" dirty="0" smtClean="0">
                <a:latin typeface="+mj-lt"/>
              </a:rPr>
              <a:t>ΑΝΑΓΝΩΣΤΟΥ ΑΠΟΣΤΟΛΟΣ </a:t>
            </a:r>
          </a:p>
          <a:p>
            <a:r>
              <a:rPr lang="el-GR" sz="1600" dirty="0" smtClean="0">
                <a:latin typeface="+mj-lt"/>
              </a:rPr>
              <a:t>ΑΡΓΥΡΙΟΥ ΑΘΑΝΑΣΙΟΣ</a:t>
            </a:r>
          </a:p>
          <a:p>
            <a:r>
              <a:rPr lang="el-GR" sz="1600" dirty="0" smtClean="0">
                <a:latin typeface="+mj-lt"/>
              </a:rPr>
              <a:t>ΑΣΤΡΕΧΑ ΓΕΩΡΓΙΑ</a:t>
            </a:r>
          </a:p>
          <a:p>
            <a:r>
              <a:rPr lang="el-GR" sz="1600" dirty="0" smtClean="0">
                <a:latin typeface="+mj-lt"/>
              </a:rPr>
              <a:t>ΒΑΒΥΛΟΠΟΥΛΟΥ ΕΛΕΝΗ</a:t>
            </a:r>
          </a:p>
          <a:p>
            <a:r>
              <a:rPr lang="el-GR" sz="1600" dirty="0" smtClean="0">
                <a:latin typeface="+mj-lt"/>
              </a:rPr>
              <a:t>ΒΟΥΛΙΩΤΗ  ΜΕΝΙΑ</a:t>
            </a:r>
          </a:p>
          <a:p>
            <a:r>
              <a:rPr lang="el-GR" sz="1600" dirty="0" smtClean="0">
                <a:latin typeface="+mj-lt"/>
              </a:rPr>
              <a:t>ΒΡΑΚΑ ΡΑΦΑΕΛΑ</a:t>
            </a:r>
          </a:p>
          <a:p>
            <a:r>
              <a:rPr lang="el-GR" sz="1600" dirty="0" smtClean="0">
                <a:latin typeface="+mj-lt"/>
              </a:rPr>
              <a:t>ΓΑΛΑΝΗΣ  ΒΑΓΓΕΛΗΣ</a:t>
            </a:r>
          </a:p>
          <a:p>
            <a:r>
              <a:rPr lang="el-GR" sz="1600" dirty="0" smtClean="0">
                <a:latin typeface="+mj-lt"/>
              </a:rPr>
              <a:t>ΓΙΑΚΟΒΑ ΜΑΡΙΟΣ</a:t>
            </a:r>
          </a:p>
          <a:p>
            <a:r>
              <a:rPr lang="el-GR" sz="1600" dirty="0" smtClean="0">
                <a:latin typeface="+mj-lt"/>
              </a:rPr>
              <a:t>ΓΚΟΥΜΑΣ ΦΙΛΙΠΠΟΣ</a:t>
            </a:r>
          </a:p>
          <a:p>
            <a:r>
              <a:rPr lang="el-GR" sz="1600" dirty="0" smtClean="0">
                <a:latin typeface="+mj-lt"/>
              </a:rPr>
              <a:t>ΚΑΤΣΙΚΑΣ ΣΤΕΦΑΝΟΣ</a:t>
            </a:r>
          </a:p>
          <a:p>
            <a:r>
              <a:rPr lang="el-GR" sz="1600" dirty="0" smtClean="0">
                <a:latin typeface="+mj-lt"/>
              </a:rPr>
              <a:t>ΜΠΕΝΤΖΕΣΚΟΥ ΑΓΓΕΛΟΣ</a:t>
            </a:r>
            <a:endParaRPr lang="en-US" sz="1600" dirty="0" smtClean="0">
              <a:latin typeface="+mj-lt"/>
            </a:endParaRPr>
          </a:p>
          <a:p>
            <a:r>
              <a:rPr lang="el-GR" sz="1600" dirty="0" smtClean="0"/>
              <a:t>ΛΟΥΓΓΟΣ ΓΕΩΡΓΙΟΣ</a:t>
            </a:r>
          </a:p>
          <a:p>
            <a:r>
              <a:rPr lang="el-GR" sz="1600" dirty="0" smtClean="0"/>
              <a:t>ΜΕΡΜΗΓΚΑΣ ΔΙΟΝΥΣΙΟΣ</a:t>
            </a:r>
          </a:p>
          <a:p>
            <a:endParaRPr lang="el-GR" sz="1600" dirty="0" smtClean="0">
              <a:latin typeface="+mj-lt"/>
            </a:endParaRPr>
          </a:p>
          <a:p>
            <a:endParaRPr lang="el-GR" sz="1600" dirty="0" smtClean="0"/>
          </a:p>
          <a:p>
            <a:endParaRPr lang="el-GR" sz="1600" dirty="0">
              <a:latin typeface="+mj-lt"/>
            </a:endParaRPr>
          </a:p>
        </p:txBody>
      </p:sp>
      <p:sp>
        <p:nvSpPr>
          <p:cNvPr id="6" name="5 - Θέση περιεχομένου"/>
          <p:cNvSpPr>
            <a:spLocks noGrp="1"/>
          </p:cNvSpPr>
          <p:nvPr>
            <p:ph sz="half" idx="2"/>
          </p:nvPr>
        </p:nvSpPr>
        <p:spPr>
          <a:xfrm>
            <a:off x="4648200" y="1196752"/>
            <a:ext cx="4316288" cy="5158173"/>
          </a:xfrm>
        </p:spPr>
        <p:txBody>
          <a:bodyPr>
            <a:normAutofit fontScale="92500" lnSpcReduction="20000"/>
          </a:bodyPr>
          <a:lstStyle/>
          <a:p>
            <a:r>
              <a:rPr lang="el-GR" sz="1600" dirty="0" smtClean="0">
                <a:latin typeface="+mj-lt"/>
              </a:rPr>
              <a:t>ΝΟΥΣΙΑΣ ΔΗΜΗΤΡΙΟΣ</a:t>
            </a:r>
          </a:p>
          <a:p>
            <a:r>
              <a:rPr lang="el-GR" sz="1600" dirty="0" smtClean="0">
                <a:latin typeface="+mj-lt"/>
              </a:rPr>
              <a:t>ΠΑΠΑΧΡΗΣΤΟΣ ΑΝΔΡΕΑΣ</a:t>
            </a:r>
          </a:p>
          <a:p>
            <a:r>
              <a:rPr lang="el-GR" sz="1600" dirty="0" smtClean="0">
                <a:latin typeface="+mj-lt"/>
              </a:rPr>
              <a:t>ΠΑΠΠΑΣ ΑΠΟΣΤΟΛΟΣ</a:t>
            </a:r>
            <a:endParaRPr lang="en-US" sz="1600" dirty="0" smtClean="0">
              <a:latin typeface="+mj-lt"/>
            </a:endParaRPr>
          </a:p>
          <a:p>
            <a:r>
              <a:rPr lang="el-GR" sz="1600" dirty="0" smtClean="0">
                <a:latin typeface="+mj-lt"/>
              </a:rPr>
              <a:t>ΠΑΠΠΑΣ ΠΑΤΡΟΚΛΟΣ</a:t>
            </a:r>
          </a:p>
          <a:p>
            <a:r>
              <a:rPr lang="el-GR" sz="1600" dirty="0" smtClean="0">
                <a:latin typeface="+mj-lt"/>
              </a:rPr>
              <a:t>ΜΕΣΙΑΚΑΡΗ ΙΩΑΝΝΑ</a:t>
            </a:r>
          </a:p>
          <a:p>
            <a:r>
              <a:rPr lang="el-GR" sz="1600" dirty="0" smtClean="0">
                <a:latin typeface="+mj-lt"/>
              </a:rPr>
              <a:t>ΠΛΕΥΡΑΣ ΜΙΧΑΗΛ</a:t>
            </a:r>
          </a:p>
          <a:p>
            <a:r>
              <a:rPr lang="el-GR" sz="1600" dirty="0" smtClean="0">
                <a:latin typeface="+mj-lt"/>
              </a:rPr>
              <a:t>ΠΡΕΜΕΤΗ ΕΥΡΙΔΙΚΗ</a:t>
            </a:r>
          </a:p>
          <a:p>
            <a:r>
              <a:rPr lang="el-GR" sz="1600" dirty="0" smtClean="0">
                <a:latin typeface="+mj-lt"/>
              </a:rPr>
              <a:t>ΠΡΙΦΤΙ ΣΑΡΑ</a:t>
            </a:r>
          </a:p>
          <a:p>
            <a:r>
              <a:rPr lang="el-GR" sz="1600" dirty="0" smtClean="0">
                <a:latin typeface="+mj-lt"/>
              </a:rPr>
              <a:t>ΣΙΩΜΟΥ ΜΑΡΙΑ</a:t>
            </a:r>
          </a:p>
          <a:p>
            <a:r>
              <a:rPr lang="el-GR" sz="1600" dirty="0" smtClean="0">
                <a:latin typeface="+mj-lt"/>
              </a:rPr>
              <a:t>ΣΤΑΜΟΠΟΥΛΟΥ ΑΘΗΝΑ</a:t>
            </a:r>
          </a:p>
          <a:p>
            <a:r>
              <a:rPr lang="el-GR" sz="1600" dirty="0" smtClean="0">
                <a:latin typeface="+mj-lt"/>
              </a:rPr>
              <a:t>ΤΕΝΤΟΛΟΥΡΗΣ ΚΩΝΣΤΑΝΤΙΝΟΣ</a:t>
            </a:r>
          </a:p>
          <a:p>
            <a:r>
              <a:rPr lang="el-GR" sz="1600" dirty="0" smtClean="0">
                <a:latin typeface="+mj-lt"/>
              </a:rPr>
              <a:t>ΤΖΑΧΡΗΣΤΟΣ ΙΩΑΝΝΗΣ</a:t>
            </a:r>
          </a:p>
          <a:p>
            <a:r>
              <a:rPr lang="el-GR" sz="1600" dirty="0" smtClean="0">
                <a:latin typeface="+mj-lt"/>
              </a:rPr>
              <a:t>ΤΖΕΛΗ ΗΡΩ</a:t>
            </a:r>
          </a:p>
          <a:p>
            <a:r>
              <a:rPr lang="el-GR" sz="1600" dirty="0" smtClean="0">
                <a:latin typeface="+mj-lt"/>
              </a:rPr>
              <a:t>ΤΣΑΛΛΑ ΜΑΡΙΑ </a:t>
            </a:r>
          </a:p>
          <a:p>
            <a:r>
              <a:rPr lang="el-GR" sz="1600" dirty="0" smtClean="0">
                <a:latin typeface="+mj-lt"/>
              </a:rPr>
              <a:t>ΤΣΙΚΟΠΟΥΛΟΣ ΘΕΟΔΩΡΟΣ</a:t>
            </a:r>
          </a:p>
          <a:p>
            <a:r>
              <a:rPr lang="el-GR" sz="1600" dirty="0" smtClean="0">
                <a:latin typeface="+mj-lt"/>
              </a:rPr>
              <a:t>ΤΣΙΡΟΓΙΑΝΝΗΣ ΕΥΑΓΓΕΛΟΣ</a:t>
            </a:r>
          </a:p>
          <a:p>
            <a:r>
              <a:rPr lang="el-GR" sz="1600" dirty="0" smtClean="0">
                <a:latin typeface="+mj-lt"/>
              </a:rPr>
              <a:t>ΧΟΝΔΡΟΥ ΕΛΕΝΗ</a:t>
            </a:r>
          </a:p>
          <a:p>
            <a:r>
              <a:rPr lang="el-GR" sz="1600" dirty="0" smtClean="0">
                <a:latin typeface="+mj-lt"/>
              </a:rPr>
              <a:t>ΧΟΤΖΑ ΕΡΒΙΣ</a:t>
            </a:r>
          </a:p>
          <a:p>
            <a:pPr>
              <a:buNone/>
            </a:pPr>
            <a:r>
              <a:rPr lang="el-GR" sz="1800" b="1" dirty="0" smtClean="0"/>
              <a:t>     Υπεύθυνες καθηγήτριες</a:t>
            </a:r>
            <a:r>
              <a:rPr lang="en-US" sz="1800" b="1" dirty="0" smtClean="0"/>
              <a:t>:</a:t>
            </a:r>
            <a:r>
              <a:rPr lang="el-GR" sz="1800" b="1" dirty="0" smtClean="0"/>
              <a:t> κα Μαρούση Ματίνα, κα Καπράνα Χρυσούλα</a:t>
            </a:r>
            <a:r>
              <a:rPr lang="el-GR" sz="1800" b="1" smtClean="0"/>
              <a:t>, κα Κατσαντώνη </a:t>
            </a:r>
            <a:r>
              <a:rPr lang="el-GR" sz="1800" b="1" dirty="0" smtClean="0"/>
              <a:t>Σμαρώ</a:t>
            </a:r>
          </a:p>
          <a:p>
            <a:pPr>
              <a:buNone/>
            </a:pPr>
            <a:endParaRPr lang="el-GR"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8229600" cy="576064"/>
          </a:xfrm>
        </p:spPr>
        <p:txBody>
          <a:bodyPr>
            <a:normAutofit/>
          </a:bodyPr>
          <a:lstStyle/>
          <a:p>
            <a:pPr algn="ctr"/>
            <a:r>
              <a:rPr lang="el-GR" sz="2800"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Η αλληγορική ιστορία «ο Βάτραχος και το καζάνι». </a:t>
            </a:r>
            <a:endParaRPr lang="el-GR" sz="2800" b="1" dirty="0"/>
          </a:p>
        </p:txBody>
      </p:sp>
      <p:sp>
        <p:nvSpPr>
          <p:cNvPr id="3" name="2 - Θέση περιεχομένου"/>
          <p:cNvSpPr>
            <a:spLocks noGrp="1"/>
          </p:cNvSpPr>
          <p:nvPr>
            <p:ph idx="1"/>
          </p:nvPr>
        </p:nvSpPr>
        <p:spPr>
          <a:xfrm>
            <a:off x="457200" y="1052736"/>
            <a:ext cx="8229600" cy="5271864"/>
          </a:xfrm>
        </p:spPr>
        <p:txBody>
          <a:bodyPr/>
          <a:lstStyle/>
          <a:p>
            <a:r>
              <a:rPr lang="el-GR" i="1" dirty="0" smtClean="0"/>
              <a:t>Φανταστείτε ένα καζάνι γεμάτο κρύο νερό μέσα στο οποίο κολυμπά ανέμελα ένας βάτραχος. Ανάβει η φωτιά κάτω από το καζάνι. Σε λίγο το νερό γίνεται χλιαρό. Ο βάτραχος αισθάνεται ευχάριστα και συνεχίζει να κολυμπά. Η θερμοκρασία αρχίζει να ανεβαίνει. Το νερό ζεσταίνεται. Ο βάτραχος αρχίζει να κουράζεται, αλλά προς το παρόν δεν ανησυχεί. Σε λίγο το νερό ζεσταίνεται πραγματικά. Ο βάτραχος αισθάνεται πλέον δυσάρεστα, αλλά είναι  αποκαμωμένος οπότε το ανέχεται και δεν κάνει τίποτα. Η θερμοκρασία του νερού συνεχίζει να ανεβαίνει μέχρι τη στιγμή όπου ο βάτραχος βράζει και</a:t>
            </a:r>
            <a:r>
              <a:rPr lang="el-GR" dirty="0" smtClean="0"/>
              <a:t>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395536" y="260648"/>
            <a:ext cx="8496944" cy="576064"/>
          </a:xfrm>
        </p:spPr>
        <p:txBody>
          <a:bodyPr>
            <a:noAutofit/>
          </a:bodyPr>
          <a:lstStyle/>
          <a:p>
            <a:pPr algn="ctr"/>
            <a:r>
              <a:rPr lang="el-GR" sz="2800" b="1" dirty="0" smtClean="0">
                <a:latin typeface="Times New Roman" pitchFamily="18" charset="0"/>
                <a:cs typeface="Times New Roman" pitchFamily="18" charset="0"/>
              </a:rPr>
              <a:t>Συμπεράσματα</a:t>
            </a:r>
            <a:endParaRPr lang="el-GR" sz="2800" b="1" dirty="0">
              <a:latin typeface="Times New Roman" pitchFamily="18" charset="0"/>
              <a:cs typeface="Times New Roman" pitchFamily="18" charset="0"/>
            </a:endParaRPr>
          </a:p>
        </p:txBody>
      </p:sp>
      <p:sp>
        <p:nvSpPr>
          <p:cNvPr id="6" name="5 - Θέση περιεχομένου"/>
          <p:cNvSpPr>
            <a:spLocks noGrp="1"/>
          </p:cNvSpPr>
          <p:nvPr>
            <p:ph idx="1"/>
          </p:nvPr>
        </p:nvSpPr>
        <p:spPr>
          <a:xfrm>
            <a:off x="179512" y="980728"/>
            <a:ext cx="8507288" cy="5343872"/>
          </a:xfrm>
        </p:spPr>
        <p:txBody>
          <a:bodyPr>
            <a:normAutofit fontScale="92500" lnSpcReduction="10000"/>
          </a:bodyPr>
          <a:lstStyle/>
          <a:p>
            <a:pPr>
              <a:buNone/>
            </a:pPr>
            <a:r>
              <a:rPr lang="el-GR" b="1" dirty="0" smtClean="0">
                <a:latin typeface="Times New Roman" pitchFamily="18" charset="0"/>
                <a:cs typeface="Times New Roman" pitchFamily="18" charset="0"/>
              </a:rPr>
              <a:t>ο εθισμός στο διαδίκτυο είναι ένα σύμπτωμα </a:t>
            </a:r>
          </a:p>
          <a:p>
            <a:r>
              <a:rPr lang="el-GR" dirty="0" smtClean="0">
                <a:latin typeface="Times New Roman" pitchFamily="18" charset="0"/>
                <a:cs typeface="Times New Roman" pitchFamily="18" charset="0"/>
              </a:rPr>
              <a:t>Των συναισθηματικών κενών των παιδιών </a:t>
            </a:r>
          </a:p>
          <a:p>
            <a:r>
              <a:rPr lang="el-GR" dirty="0" smtClean="0">
                <a:latin typeface="Times New Roman" pitchFamily="18" charset="0"/>
                <a:cs typeface="Times New Roman" pitchFamily="18" charset="0"/>
              </a:rPr>
              <a:t>της έλλειψης επικοινωνίας των μελών της οικογένειας, </a:t>
            </a:r>
          </a:p>
          <a:p>
            <a:r>
              <a:rPr lang="el-GR" dirty="0" smtClean="0">
                <a:latin typeface="Times New Roman" pitchFamily="18" charset="0"/>
                <a:cs typeface="Times New Roman" pitchFamily="18" charset="0"/>
              </a:rPr>
              <a:t>της έλλειψης ΟΡΙΩΝ </a:t>
            </a:r>
          </a:p>
          <a:p>
            <a:pPr>
              <a:buNone/>
            </a:pPr>
            <a:r>
              <a:rPr lang="el-GR" b="1" dirty="0" smtClean="0">
                <a:latin typeface="Times New Roman" pitchFamily="18" charset="0"/>
                <a:cs typeface="Times New Roman" pitchFamily="18" charset="0"/>
              </a:rPr>
              <a:t>Η Μονάδας Εφηβικής Υγείας (Μ.Ε.Υ), </a:t>
            </a:r>
            <a:r>
              <a:rPr lang="el-GR" sz="2200" b="1" dirty="0" smtClean="0">
                <a:latin typeface="Times New Roman" pitchFamily="18" charset="0"/>
                <a:cs typeface="Times New Roman" pitchFamily="18" charset="0"/>
              </a:rPr>
              <a:t>με βάση τα περιστατικά που δέχεται  επιβεβαιώνει ότι συνήθως ο έφηβος</a:t>
            </a:r>
          </a:p>
          <a:p>
            <a:r>
              <a:rPr lang="el-GR" dirty="0" smtClean="0">
                <a:latin typeface="Times New Roman" pitchFamily="18" charset="0"/>
                <a:cs typeface="Times New Roman" pitchFamily="18" charset="0"/>
              </a:rPr>
              <a:t>δεν αναγνωρίζει ότι υπάρχει πρόβλημα, </a:t>
            </a:r>
          </a:p>
          <a:p>
            <a:r>
              <a:rPr lang="el-GR" dirty="0" smtClean="0">
                <a:latin typeface="Times New Roman" pitchFamily="18" charset="0"/>
                <a:cs typeface="Times New Roman" pitchFamily="18" charset="0"/>
              </a:rPr>
              <a:t>δεν συνεργάζεται, δεν θέλει καν να επισκεφθεί τη Μ.Ε.Υ., </a:t>
            </a:r>
          </a:p>
          <a:p>
            <a:r>
              <a:rPr lang="el-GR" dirty="0" smtClean="0">
                <a:latin typeface="Times New Roman" pitchFamily="18" charset="0"/>
                <a:cs typeface="Times New Roman" pitchFamily="18" charset="0"/>
              </a:rPr>
              <a:t>μπορεί να λέει ψέματα, να χειρίζεται και να εξαπατά γονείς και θεραπευτές και γενικά έχει συμπεριφορά ατόμου εξαρτημένου από ουσίες (ναρκωτικά).</a:t>
            </a:r>
          </a:p>
          <a:p>
            <a:r>
              <a:rPr lang="el-GR" b="1" i="1" dirty="0" smtClean="0">
                <a:solidFill>
                  <a:schemeClr val="accent1">
                    <a:lumMod val="75000"/>
                  </a:schemeClr>
                </a:solidFill>
                <a:latin typeface="Times New Roman" pitchFamily="18" charset="0"/>
                <a:cs typeface="Times New Roman" pitchFamily="18" charset="0"/>
              </a:rPr>
              <a:t>Απαιτείται </a:t>
            </a:r>
            <a:r>
              <a:rPr lang="el-GR" b="1" i="1" u="sng" dirty="0" smtClean="0">
                <a:solidFill>
                  <a:schemeClr val="accent1">
                    <a:lumMod val="75000"/>
                  </a:schemeClr>
                </a:solidFill>
                <a:latin typeface="Times New Roman" pitchFamily="18" charset="0"/>
                <a:cs typeface="Times New Roman" pitchFamily="18" charset="0"/>
              </a:rPr>
              <a:t>ποιοτική σχέση </a:t>
            </a:r>
            <a:r>
              <a:rPr lang="el-GR" b="1" i="1" dirty="0" smtClean="0">
                <a:solidFill>
                  <a:schemeClr val="accent1">
                    <a:lumMod val="75000"/>
                  </a:schemeClr>
                </a:solidFill>
                <a:latin typeface="Times New Roman" pitchFamily="18" charset="0"/>
                <a:cs typeface="Times New Roman" pitchFamily="18" charset="0"/>
              </a:rPr>
              <a:t>με τους γονείς,  </a:t>
            </a:r>
            <a:r>
              <a:rPr lang="el-GR" b="1" i="1" u="sng" dirty="0" smtClean="0">
                <a:solidFill>
                  <a:schemeClr val="accent1">
                    <a:lumMod val="75000"/>
                  </a:schemeClr>
                </a:solidFill>
                <a:latin typeface="Times New Roman" pitchFamily="18" charset="0"/>
                <a:cs typeface="Times New Roman" pitchFamily="18" charset="0"/>
              </a:rPr>
              <a:t>χρόνος</a:t>
            </a:r>
            <a:r>
              <a:rPr lang="el-GR" b="1" i="1" dirty="0" smtClean="0">
                <a:solidFill>
                  <a:schemeClr val="accent1">
                    <a:lumMod val="75000"/>
                  </a:schemeClr>
                </a:solidFill>
                <a:latin typeface="Times New Roman" pitchFamily="18" charset="0"/>
                <a:cs typeface="Times New Roman" pitchFamily="18" charset="0"/>
              </a:rPr>
              <a:t> που οι γονείς χρειάζεται να αφιερώνουν στα παιδιά καθώς και ενασχόληση τους στο </a:t>
            </a:r>
            <a:r>
              <a:rPr lang="el-GR" b="1" i="1" dirty="0" err="1" smtClean="0">
                <a:solidFill>
                  <a:schemeClr val="accent1">
                    <a:lumMod val="75000"/>
                  </a:schemeClr>
                </a:solidFill>
                <a:latin typeface="Times New Roman" pitchFamily="18" charset="0"/>
                <a:cs typeface="Times New Roman" pitchFamily="18" charset="0"/>
              </a:rPr>
              <a:t>internet</a:t>
            </a:r>
            <a:r>
              <a:rPr lang="el-GR" b="1" i="1" dirty="0" smtClean="0">
                <a:solidFill>
                  <a:schemeClr val="accent1">
                    <a:lumMod val="75000"/>
                  </a:schemeClr>
                </a:solidFill>
                <a:latin typeface="Times New Roman" pitchFamily="18" charset="0"/>
                <a:cs typeface="Times New Roman" pitchFamily="18" charset="0"/>
              </a:rPr>
              <a:t> μαζί με τα παιδιά. </a:t>
            </a:r>
          </a:p>
          <a:p>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Viky\Desktop\Matina\serfarisma-me-asfaleia-1.jpg"/>
          <p:cNvPicPr>
            <a:picLocks noChangeAspect="1" noChangeArrowheads="1"/>
          </p:cNvPicPr>
          <p:nvPr/>
        </p:nvPicPr>
        <p:blipFill>
          <a:blip r:embed="rId2" cstate="print"/>
          <a:srcRect/>
          <a:stretch>
            <a:fillRect/>
          </a:stretch>
        </p:blipFill>
        <p:spPr bwMode="auto">
          <a:xfrm>
            <a:off x="395536" y="1196752"/>
            <a:ext cx="8352928" cy="5544616"/>
          </a:xfrm>
          <a:prstGeom prst="rect">
            <a:avLst/>
          </a:prstGeom>
          <a:noFill/>
        </p:spPr>
      </p:pic>
      <p:sp>
        <p:nvSpPr>
          <p:cNvPr id="3" name="2 - Ορθογώνιο"/>
          <p:cNvSpPr/>
          <p:nvPr/>
        </p:nvSpPr>
        <p:spPr>
          <a:xfrm>
            <a:off x="251520" y="188640"/>
            <a:ext cx="8784976" cy="923330"/>
          </a:xfrm>
          <a:prstGeom prst="rect">
            <a:avLst/>
          </a:prstGeom>
        </p:spPr>
        <p:txBody>
          <a:bodyPr wrap="square">
            <a:spAutoFit/>
          </a:bodyPr>
          <a:lstStyle/>
          <a:p>
            <a:pPr algn="ctr"/>
            <a:r>
              <a:rPr lang="el-GR" b="1" dirty="0" smtClean="0"/>
              <a:t>Το μήνυμα μας </a:t>
            </a:r>
            <a:r>
              <a:rPr lang="en-US" b="1" dirty="0" smtClean="0"/>
              <a:t>: </a:t>
            </a:r>
            <a:r>
              <a:rPr lang="el-GR" b="1" dirty="0" smtClean="0"/>
              <a:t>«</a:t>
            </a:r>
            <a:r>
              <a:rPr lang="en-US" b="1" dirty="0" smtClean="0"/>
              <a:t>T</a:t>
            </a:r>
            <a:r>
              <a:rPr lang="el-GR" b="1" i="1" dirty="0" smtClean="0"/>
              <a:t>ο όριο είναι η προστασία»</a:t>
            </a:r>
            <a:r>
              <a:rPr lang="el-GR" b="1" dirty="0" smtClean="0"/>
              <a:t>  </a:t>
            </a:r>
          </a:p>
          <a:p>
            <a:r>
              <a:rPr lang="el-GR" dirty="0" smtClean="0"/>
              <a:t>είναι σημαντική η ενημέρωση των παιδιών από μικρή ηλικία για τους κινδύνους του διαδικτύου και για τους κανόνες ασφαλούς χρήσης του.</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80728"/>
          </a:xfrm>
          <a:blipFill>
            <a:blip r:embed="rId2" cstate="print"/>
            <a:tile tx="0" ty="0" sx="100000" sy="100000" flip="none" algn="tl"/>
          </a:blipFill>
        </p:spPr>
        <p:txBody>
          <a:bodyPr>
            <a:normAutofit/>
          </a:bodyPr>
          <a:lstStyle/>
          <a:p>
            <a:pPr algn="ctr"/>
            <a:r>
              <a:rPr lang="el-GR" b="1" dirty="0" smtClean="0"/>
              <a:t>Χρήσιμοι Σύνδεσμοι</a:t>
            </a:r>
            <a:endParaRPr lang="el-GR" dirty="0"/>
          </a:p>
        </p:txBody>
      </p:sp>
      <p:sp>
        <p:nvSpPr>
          <p:cNvPr id="3" name="2 - Θέση περιεχομένου"/>
          <p:cNvSpPr>
            <a:spLocks noGrp="1"/>
          </p:cNvSpPr>
          <p:nvPr>
            <p:ph idx="1"/>
          </p:nvPr>
        </p:nvSpPr>
        <p:spPr>
          <a:xfrm>
            <a:off x="0" y="980728"/>
            <a:ext cx="9144000" cy="587727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sz="2000" dirty="0" smtClean="0">
                <a:latin typeface="Times New Roman" pitchFamily="18" charset="0"/>
                <a:cs typeface="Times New Roman" pitchFamily="18" charset="0"/>
                <a:hlinkClick r:id="rId3"/>
              </a:rPr>
              <a:t>http://www.safeline.gr/</a:t>
            </a:r>
            <a:endParaRPr lang="el-GR" sz="2000"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Ευρωπαϊκό Δίκτυο Κέντρων Ασφαλούς Διαδικτύου:</a:t>
            </a:r>
            <a:r>
              <a:rPr lang="en-US" sz="2000" dirty="0" smtClean="0">
                <a:latin typeface="Times New Roman" pitchFamily="18" charset="0"/>
                <a:cs typeface="Times New Roman" pitchFamily="18" charset="0"/>
              </a:rPr>
              <a:t> http://www.saferinternet.org/</a:t>
            </a:r>
            <a:endParaRPr lang="el-GR" sz="2000"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Κέντρο Ασφαλούς Διαδικτύου Ελλάδας: </a:t>
            </a:r>
            <a:r>
              <a:rPr lang="en-US" sz="2000" dirty="0" smtClean="0">
                <a:latin typeface="Times New Roman" pitchFamily="18" charset="0"/>
                <a:cs typeface="Times New Roman" pitchFamily="18" charset="0"/>
                <a:hlinkClick r:id="rId4"/>
              </a:rPr>
              <a:t>http://www.saferinternet.gr/</a:t>
            </a:r>
            <a:endParaRPr lang="el-GR" sz="2000" b="1"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Υπουργείο Παιδείας και Πολιτισμού - Ασφάλεια Διαδικτύου:</a:t>
            </a:r>
            <a:r>
              <a:rPr lang="el-GR" sz="2000" dirty="0" smtClean="0">
                <a:latin typeface="Times New Roman" pitchFamily="18" charset="0"/>
                <a:cs typeface="Times New Roman" pitchFamily="18" charset="0"/>
              </a:rPr>
              <a:t> </a:t>
            </a:r>
            <a:br>
              <a:rPr lang="el-GR" sz="2000" dirty="0" smtClean="0">
                <a:latin typeface="Times New Roman" pitchFamily="18" charset="0"/>
                <a:cs typeface="Times New Roman" pitchFamily="18" charset="0"/>
              </a:rPr>
            </a:br>
            <a:r>
              <a:rPr lang="el-GR" sz="2000" dirty="0" smtClean="0">
                <a:latin typeface="Times New Roman" pitchFamily="18" charset="0"/>
                <a:cs typeface="Times New Roman" pitchFamily="18" charset="0"/>
                <a:hlinkClick r:id="rId5"/>
              </a:rPr>
              <a:t>http://www.schools.ac.cy/asfaleia_diadiktyo/index.html</a:t>
            </a:r>
            <a:r>
              <a:rPr lang="el-GR"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hlinkClick r:id="rId6"/>
              </a:rPr>
              <a:t>http://www.cyberethics.info</a:t>
            </a:r>
            <a:r>
              <a:rPr lang="en-US" sz="2000" dirty="0" smtClean="0">
                <a:latin typeface="Times New Roman" pitchFamily="18" charset="0"/>
                <a:cs typeface="Times New Roman" pitchFamily="18" charset="0"/>
              </a:rPr>
              <a:t> </a:t>
            </a:r>
          </a:p>
          <a:p>
            <a:r>
              <a:rPr lang="el-GR" sz="2000" b="1" dirty="0" smtClean="0">
                <a:latin typeface="Times New Roman" pitchFamily="18" charset="0"/>
                <a:cs typeface="Times New Roman" pitchFamily="18" charset="0"/>
              </a:rPr>
              <a:t>Ενημερωτικός </a:t>
            </a:r>
            <a:r>
              <a:rPr lang="el-GR" sz="2000" b="1" dirty="0" err="1" smtClean="0">
                <a:latin typeface="Times New Roman" pitchFamily="18" charset="0"/>
                <a:cs typeface="Times New Roman" pitchFamily="18" charset="0"/>
              </a:rPr>
              <a:t>Kόμβος</a:t>
            </a:r>
            <a:r>
              <a:rPr lang="el-GR" sz="2000" b="1" dirty="0" smtClean="0">
                <a:latin typeface="Times New Roman" pitchFamily="18" charset="0"/>
                <a:cs typeface="Times New Roman" pitchFamily="18" charset="0"/>
              </a:rPr>
              <a:t> Πανελλήνιου Σχολικού Δικτύου:</a:t>
            </a:r>
            <a:r>
              <a:rPr lang="el-GR" sz="2000" dirty="0" smtClean="0">
                <a:latin typeface="Times New Roman" pitchFamily="18" charset="0"/>
                <a:cs typeface="Times New Roman" pitchFamily="18" charset="0"/>
              </a:rPr>
              <a:t> </a:t>
            </a:r>
            <a:br>
              <a:rPr lang="el-GR" sz="2000" dirty="0" smtClean="0">
                <a:latin typeface="Times New Roman" pitchFamily="18" charset="0"/>
                <a:cs typeface="Times New Roman" pitchFamily="18" charset="0"/>
              </a:rPr>
            </a:br>
            <a:r>
              <a:rPr lang="el-GR" sz="2000" dirty="0" smtClean="0">
                <a:latin typeface="Times New Roman" pitchFamily="18" charset="0"/>
                <a:cs typeface="Times New Roman" pitchFamily="18" charset="0"/>
                <a:hlinkClick r:id="rId7"/>
              </a:rPr>
              <a:t>http://internet-safety.sch.gr/</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hlinkClick r:id="rId8"/>
              </a:rPr>
              <a:t>http://www.pi.ac.cy/InternetSafety/</a:t>
            </a:r>
            <a:endParaRPr lang="el-GR" sz="2000" dirty="0" smtClean="0">
              <a:latin typeface="Times New Roman" pitchFamily="18" charset="0"/>
              <a:cs typeface="Times New Roman" pitchFamily="18" charset="0"/>
            </a:endParaRPr>
          </a:p>
          <a:p>
            <a:pPr algn="ctr">
              <a:buNone/>
            </a:pPr>
            <a:endParaRPr lang="el-GR" sz="2800" dirty="0" smtClean="0">
              <a:solidFill>
                <a:schemeClr val="bg1"/>
              </a:solidFill>
              <a:latin typeface="Times New Roman" pitchFamily="18" charset="0"/>
              <a:cs typeface="Times New Roman" pitchFamily="18" charset="0"/>
            </a:endParaRPr>
          </a:p>
          <a:p>
            <a:pPr algn="ctr">
              <a:buNone/>
            </a:pPr>
            <a:r>
              <a:rPr lang="el-GR" sz="2800" dirty="0" smtClean="0">
                <a:solidFill>
                  <a:schemeClr val="bg1"/>
                </a:solidFill>
                <a:latin typeface="Times New Roman" pitchFamily="18" charset="0"/>
                <a:cs typeface="Times New Roman" pitchFamily="18" charset="0"/>
              </a:rPr>
              <a:t>Ευχαριστούμε για την προσοχή σας!</a:t>
            </a:r>
          </a:p>
          <a:p>
            <a:endParaRPr lang="el-GR" sz="14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430213" y="260350"/>
            <a:ext cx="8713787" cy="6337300"/>
          </a:xfrm>
        </p:spPr>
        <p:txBody>
          <a:bodyPr>
            <a:normAutofit/>
          </a:bodyPr>
          <a:lstStyle/>
          <a:p>
            <a:pPr>
              <a:buNone/>
            </a:pPr>
            <a:r>
              <a:rPr lang="el-GR" sz="2800"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Εκατομμύρια άνθρωποι χρησιμοποιούν σήμερα κοινωνικά δίκτυα, όπως  Facebook, Twitter κ.α                             για να επικοινωνούν μεταξύ τους. Όμως</a:t>
            </a:r>
          </a:p>
          <a:p>
            <a:pPr>
              <a:buFont typeface="Wingdings" pitchFamily="2" charset="2"/>
              <a:buChar char="Ø"/>
            </a:pPr>
            <a:r>
              <a:rPr lang="el-GR" sz="2800" b="1" dirty="0" smtClean="0">
                <a:solidFill>
                  <a:srgbClr val="FF0000"/>
                </a:solidFill>
                <a:latin typeface="Times New Roman" pitchFamily="18" charset="0"/>
                <a:cs typeface="Times New Roman" pitchFamily="18" charset="0"/>
              </a:rPr>
              <a:t>είναι όλοι φίλοι μας</a:t>
            </a:r>
            <a:r>
              <a:rPr lang="en-US" sz="2800" b="1" dirty="0" smtClean="0">
                <a:solidFill>
                  <a:srgbClr val="FF0000"/>
                </a:solidFill>
                <a:latin typeface="Times New Roman" pitchFamily="18" charset="0"/>
                <a:cs typeface="Times New Roman" pitchFamily="18" charset="0"/>
              </a:rPr>
              <a:t>;</a:t>
            </a:r>
            <a:endParaRPr lang="el-GR" sz="2800" b="1" dirty="0" smtClean="0">
              <a:solidFill>
                <a:srgbClr val="FF0000"/>
              </a:solidFill>
              <a:latin typeface="Times New Roman" pitchFamily="18" charset="0"/>
              <a:cs typeface="Times New Roman" pitchFamily="18" charset="0"/>
            </a:endParaRPr>
          </a:p>
          <a:p>
            <a:pPr>
              <a:buFont typeface="Wingdings" pitchFamily="2" charset="2"/>
              <a:buChar char="Ø"/>
            </a:pPr>
            <a:r>
              <a:rPr lang="el-GR" sz="2800" b="1" dirty="0" smtClean="0">
                <a:solidFill>
                  <a:srgbClr val="FF0000"/>
                </a:solidFill>
                <a:latin typeface="Times New Roman" pitchFamily="18" charset="0"/>
                <a:cs typeface="Times New Roman" pitchFamily="18" charset="0"/>
              </a:rPr>
              <a:t>θα θέλαμε να μοιραστούμε προσωπικά δεδομένα με όλα αυτά τα άτομα</a:t>
            </a:r>
            <a:r>
              <a:rPr lang="en-US" sz="2800" b="1" dirty="0" smtClean="0">
                <a:solidFill>
                  <a:srgbClr val="FF0000"/>
                </a:solidFill>
                <a:latin typeface="Times New Roman" pitchFamily="18" charset="0"/>
                <a:cs typeface="Times New Roman" pitchFamily="18" charset="0"/>
              </a:rPr>
              <a:t>;</a:t>
            </a:r>
            <a:endParaRPr lang="el-GR" sz="2800" b="1" dirty="0" smtClean="0">
              <a:solidFill>
                <a:srgbClr val="FF0000"/>
              </a:solidFill>
              <a:latin typeface="Times New Roman" pitchFamily="18" charset="0"/>
              <a:cs typeface="Times New Roman" pitchFamily="18" charset="0"/>
            </a:endParaRPr>
          </a:p>
          <a:p>
            <a:pPr>
              <a:buNone/>
            </a:pPr>
            <a:endParaRPr lang="el-GR" sz="2800" b="1" dirty="0" smtClean="0"/>
          </a:p>
          <a:p>
            <a:endParaRPr lang="el-GR" sz="2800" dirty="0"/>
          </a:p>
        </p:txBody>
      </p:sp>
      <p:pic>
        <p:nvPicPr>
          <p:cNvPr id="2050" name="Picture 2" descr="C:\Users\Viky\Desktop\αρχείο λήψης (2).jpg"/>
          <p:cNvPicPr>
            <a:picLocks noChangeAspect="1" noChangeArrowheads="1"/>
          </p:cNvPicPr>
          <p:nvPr/>
        </p:nvPicPr>
        <p:blipFill>
          <a:blip r:embed="rId2" cstate="print"/>
          <a:srcRect/>
          <a:stretch>
            <a:fillRect/>
          </a:stretch>
        </p:blipFill>
        <p:spPr bwMode="auto">
          <a:xfrm>
            <a:off x="4067944" y="3356992"/>
            <a:ext cx="4320480" cy="2880320"/>
          </a:xfrm>
          <a:prstGeom prst="rect">
            <a:avLst/>
          </a:prstGeom>
          <a:noFill/>
        </p:spPr>
      </p:pic>
      <p:pic>
        <p:nvPicPr>
          <p:cNvPr id="2051" name="Picture 3" descr="C:\Users\Viky\Desktop\images.jpg"/>
          <p:cNvPicPr>
            <a:picLocks noChangeAspect="1" noChangeArrowheads="1"/>
          </p:cNvPicPr>
          <p:nvPr/>
        </p:nvPicPr>
        <p:blipFill>
          <a:blip r:embed="rId3" cstate="print"/>
          <a:srcRect/>
          <a:stretch>
            <a:fillRect/>
          </a:stretch>
        </p:blipFill>
        <p:spPr bwMode="auto">
          <a:xfrm>
            <a:off x="1115616" y="3573016"/>
            <a:ext cx="2736304" cy="25202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Viky\Desktop\αρχείο λήψης.jpg"/>
          <p:cNvPicPr>
            <a:picLocks noGrp="1" noChangeAspect="1" noChangeArrowheads="1"/>
          </p:cNvPicPr>
          <p:nvPr>
            <p:ph idx="1"/>
          </p:nvPr>
        </p:nvPicPr>
        <p:blipFill>
          <a:blip r:embed="rId2" cstate="print"/>
          <a:srcRect/>
          <a:stretch>
            <a:fillRect/>
          </a:stretch>
        </p:blipFill>
        <p:spPr bwMode="auto">
          <a:xfrm>
            <a:off x="323528" y="4365104"/>
            <a:ext cx="3456384" cy="2232248"/>
          </a:xfrm>
          <a:prstGeom prst="rect">
            <a:avLst/>
          </a:prstGeom>
          <a:noFill/>
        </p:spPr>
      </p:pic>
      <p:sp>
        <p:nvSpPr>
          <p:cNvPr id="4" name="3 - Τίτλος"/>
          <p:cNvSpPr>
            <a:spLocks noGrp="1"/>
          </p:cNvSpPr>
          <p:nvPr>
            <p:ph type="title"/>
          </p:nvPr>
        </p:nvSpPr>
        <p:spPr>
          <a:xfrm>
            <a:off x="457200" y="116632"/>
            <a:ext cx="8229600" cy="576064"/>
          </a:xfrm>
        </p:spPr>
        <p:txBody>
          <a:bodyPr>
            <a:normAutofit fontScale="90000"/>
          </a:bodyPr>
          <a:lstStyle/>
          <a:p>
            <a:pPr algn="ctr"/>
            <a:r>
              <a:rPr lang="el-GR" sz="4000" b="1" i="1" dirty="0" smtClean="0">
                <a:latin typeface="Times New Roman" pitchFamily="18" charset="0"/>
                <a:cs typeface="Times New Roman" pitchFamily="18" charset="0"/>
              </a:rPr>
              <a:t>Κίνδυνοι στο Διαδίκτυο  </a:t>
            </a:r>
            <a:endParaRPr lang="el-GR" sz="4000" b="1" i="1" dirty="0">
              <a:latin typeface="Times New Roman" pitchFamily="18" charset="0"/>
              <a:cs typeface="Times New Roman" pitchFamily="18" charset="0"/>
            </a:endParaRPr>
          </a:p>
        </p:txBody>
      </p:sp>
      <p:pic>
        <p:nvPicPr>
          <p:cNvPr id="1027" name="Picture 3" descr="C:\Users\Viky\Desktop\αρχείο λήψης (1).jpg"/>
          <p:cNvPicPr>
            <a:picLocks noChangeAspect="1" noChangeArrowheads="1"/>
          </p:cNvPicPr>
          <p:nvPr/>
        </p:nvPicPr>
        <p:blipFill>
          <a:blip r:embed="rId3" cstate="print"/>
          <a:srcRect/>
          <a:stretch>
            <a:fillRect/>
          </a:stretch>
        </p:blipFill>
        <p:spPr bwMode="auto">
          <a:xfrm>
            <a:off x="4644008" y="764704"/>
            <a:ext cx="3168352" cy="2194173"/>
          </a:xfrm>
          <a:prstGeom prst="rect">
            <a:avLst/>
          </a:prstGeom>
          <a:noFill/>
        </p:spPr>
      </p:pic>
      <p:pic>
        <p:nvPicPr>
          <p:cNvPr id="4098" name="Picture 2" descr="C:\Users\Viky\Desktop\images.jpg"/>
          <p:cNvPicPr>
            <a:picLocks noChangeAspect="1" noChangeArrowheads="1"/>
          </p:cNvPicPr>
          <p:nvPr/>
        </p:nvPicPr>
        <p:blipFill>
          <a:blip r:embed="rId4" cstate="print"/>
          <a:srcRect/>
          <a:stretch>
            <a:fillRect/>
          </a:stretch>
        </p:blipFill>
        <p:spPr bwMode="auto">
          <a:xfrm>
            <a:off x="251520" y="3212976"/>
            <a:ext cx="3790950" cy="1080120"/>
          </a:xfrm>
          <a:prstGeom prst="rect">
            <a:avLst/>
          </a:prstGeom>
          <a:noFill/>
        </p:spPr>
      </p:pic>
      <p:pic>
        <p:nvPicPr>
          <p:cNvPr id="4099" name="Picture 3" descr="C:\Users\Viky\Desktop\40poro imerida 2.JPG"/>
          <p:cNvPicPr>
            <a:picLocks noChangeAspect="1" noChangeArrowheads="1"/>
          </p:cNvPicPr>
          <p:nvPr/>
        </p:nvPicPr>
        <p:blipFill>
          <a:blip r:embed="rId5" cstate="print"/>
          <a:srcRect/>
          <a:stretch>
            <a:fillRect/>
          </a:stretch>
        </p:blipFill>
        <p:spPr bwMode="auto">
          <a:xfrm>
            <a:off x="5004048" y="2924944"/>
            <a:ext cx="3240360" cy="2349053"/>
          </a:xfrm>
          <a:prstGeom prst="rect">
            <a:avLst/>
          </a:prstGeom>
          <a:noFill/>
        </p:spPr>
      </p:pic>
      <p:pic>
        <p:nvPicPr>
          <p:cNvPr id="4100" name="Picture 4" descr="C:\Users\Viky\Desktop\images (1).jpg"/>
          <p:cNvPicPr>
            <a:picLocks noChangeAspect="1" noChangeArrowheads="1"/>
          </p:cNvPicPr>
          <p:nvPr/>
        </p:nvPicPr>
        <p:blipFill>
          <a:blip r:embed="rId6" cstate="print"/>
          <a:srcRect/>
          <a:stretch>
            <a:fillRect/>
          </a:stretch>
        </p:blipFill>
        <p:spPr bwMode="auto">
          <a:xfrm>
            <a:off x="4572000" y="5517232"/>
            <a:ext cx="4176464" cy="1152128"/>
          </a:xfrm>
          <a:prstGeom prst="rect">
            <a:avLst/>
          </a:prstGeom>
          <a:noFill/>
        </p:spPr>
      </p:pic>
      <p:pic>
        <p:nvPicPr>
          <p:cNvPr id="8" name="Picture 2" descr="C:\Users\Viky\Desktop\Matina\images.jpg"/>
          <p:cNvPicPr>
            <a:picLocks noChangeAspect="1" noChangeArrowheads="1"/>
          </p:cNvPicPr>
          <p:nvPr/>
        </p:nvPicPr>
        <p:blipFill>
          <a:blip r:embed="rId7" cstate="print"/>
          <a:srcRect/>
          <a:stretch>
            <a:fillRect/>
          </a:stretch>
        </p:blipFill>
        <p:spPr bwMode="auto">
          <a:xfrm>
            <a:off x="179512" y="620688"/>
            <a:ext cx="3960440" cy="280831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1520" y="1196752"/>
            <a:ext cx="8640960" cy="5127848"/>
          </a:xfrm>
        </p:spPr>
        <p:txBody>
          <a:bodyPr>
            <a:normAutofit/>
          </a:bodyPr>
          <a:lstStyle/>
          <a:p>
            <a:pPr>
              <a:buNone/>
            </a:pPr>
            <a:r>
              <a:rPr lang="el-GR" sz="3200" dirty="0" smtClean="0">
                <a:latin typeface="Times New Roman" pitchFamily="18" charset="0"/>
                <a:cs typeface="Times New Roman" pitchFamily="18" charset="0"/>
              </a:rPr>
              <a:t>   </a:t>
            </a:r>
            <a:r>
              <a:rPr lang="el-GR" sz="3200" b="1" dirty="0" smtClean="0">
                <a:latin typeface="+mj-lt"/>
                <a:cs typeface="Times New Roman" pitchFamily="18" charset="0"/>
              </a:rPr>
              <a:t>Όταν ένα παιδί ή έφηβος δέχεται </a:t>
            </a:r>
          </a:p>
          <a:p>
            <a:pPr>
              <a:buNone/>
            </a:pPr>
            <a:r>
              <a:rPr lang="el-GR" sz="3200" b="1" dirty="0" smtClean="0">
                <a:solidFill>
                  <a:srgbClr val="0070C0"/>
                </a:solidFill>
                <a:latin typeface="+mj-lt"/>
                <a:cs typeface="Times New Roman" pitchFamily="18" charset="0"/>
              </a:rPr>
              <a:t>   σκόπιμα </a:t>
            </a:r>
            <a:r>
              <a:rPr lang="el-GR" sz="3200" dirty="0" smtClean="0">
                <a:latin typeface="+mj-lt"/>
                <a:cs typeface="Times New Roman" pitchFamily="18" charset="0"/>
              </a:rPr>
              <a:t>και </a:t>
            </a:r>
            <a:r>
              <a:rPr lang="el-GR" sz="3200" b="1" dirty="0" smtClean="0">
                <a:solidFill>
                  <a:srgbClr val="0070C0"/>
                </a:solidFill>
                <a:latin typeface="+mj-lt"/>
                <a:cs typeface="Times New Roman" pitchFamily="18" charset="0"/>
              </a:rPr>
              <a:t>συστηματικά</a:t>
            </a:r>
            <a:r>
              <a:rPr lang="el-GR" sz="3200" dirty="0" smtClean="0">
                <a:solidFill>
                  <a:srgbClr val="0070C0"/>
                </a:solidFill>
                <a:latin typeface="+mj-lt"/>
                <a:cs typeface="Times New Roman" pitchFamily="18" charset="0"/>
              </a:rPr>
              <a:t>   </a:t>
            </a:r>
            <a:r>
              <a:rPr lang="el-GR" sz="3200" dirty="0" smtClean="0">
                <a:latin typeface="+mj-lt"/>
                <a:cs typeface="Times New Roman" pitchFamily="18" charset="0"/>
              </a:rPr>
              <a:t>ύβρεις ,απειλές, εκφοβισμό, προσβολές, συκοφαντίες ή παρενόχληση </a:t>
            </a:r>
            <a:r>
              <a:rPr lang="el-GR" sz="3200" b="1" dirty="0" smtClean="0">
                <a:solidFill>
                  <a:srgbClr val="0070C0"/>
                </a:solidFill>
                <a:latin typeface="+mj-lt"/>
                <a:cs typeface="Times New Roman" pitchFamily="18" charset="0"/>
              </a:rPr>
              <a:t>μέσω του διαδικτύου ή κινητού.</a:t>
            </a:r>
          </a:p>
          <a:p>
            <a:pPr>
              <a:buNone/>
            </a:pPr>
            <a:r>
              <a:rPr lang="el-GR" sz="3200" b="1" i="1" dirty="0" smtClean="0">
                <a:latin typeface="+mj-lt"/>
                <a:cs typeface="Times New Roman" pitchFamily="18" charset="0"/>
              </a:rPr>
              <a:t>  </a:t>
            </a:r>
            <a:r>
              <a:rPr lang="el-GR" sz="3200" b="1" i="1" dirty="0" smtClean="0">
                <a:solidFill>
                  <a:srgbClr val="FF0000"/>
                </a:solidFill>
                <a:latin typeface="+mj-lt"/>
                <a:cs typeface="Times New Roman" pitchFamily="18" charset="0"/>
              </a:rPr>
              <a:t>σκοπός του</a:t>
            </a:r>
            <a:r>
              <a:rPr lang="en-US" sz="3200" b="1" i="1" dirty="0" smtClean="0">
                <a:latin typeface="+mj-lt"/>
                <a:cs typeface="Times New Roman" pitchFamily="18" charset="0"/>
              </a:rPr>
              <a:t> </a:t>
            </a:r>
            <a:r>
              <a:rPr lang="en-US" sz="3200" b="1" i="1" dirty="0" smtClean="0">
                <a:solidFill>
                  <a:srgbClr val="FF0000"/>
                </a:solidFill>
                <a:latin typeface="+mj-lt"/>
                <a:cs typeface="Times New Roman" pitchFamily="18" charset="0"/>
              </a:rPr>
              <a:t>bullying</a:t>
            </a:r>
            <a:r>
              <a:rPr lang="el-GR" sz="3200" b="1" i="1" dirty="0" smtClean="0">
                <a:solidFill>
                  <a:srgbClr val="FF0000"/>
                </a:solidFill>
                <a:latin typeface="+mj-lt"/>
                <a:cs typeface="Times New Roman" pitchFamily="18" charset="0"/>
              </a:rPr>
              <a:t> </a:t>
            </a:r>
            <a:r>
              <a:rPr lang="en-US" sz="3200" b="1" i="1" dirty="0" smtClean="0">
                <a:latin typeface="+mj-lt"/>
                <a:cs typeface="Times New Roman" pitchFamily="18" charset="0"/>
              </a:rPr>
              <a:t>:</a:t>
            </a:r>
            <a:r>
              <a:rPr lang="el-GR" sz="3200" b="1" i="1" dirty="0" smtClean="0">
                <a:latin typeface="+mj-lt"/>
                <a:cs typeface="Times New Roman" pitchFamily="18" charset="0"/>
              </a:rPr>
              <a:t> </a:t>
            </a:r>
            <a:r>
              <a:rPr lang="en-US" sz="3200" b="1" i="1" dirty="0" smtClean="0">
                <a:latin typeface="+mj-lt"/>
                <a:cs typeface="Times New Roman" pitchFamily="18" charset="0"/>
              </a:rPr>
              <a:t> </a:t>
            </a:r>
            <a:r>
              <a:rPr lang="el-GR" sz="3200" b="1" i="1" dirty="0" smtClean="0">
                <a:latin typeface="+mj-lt"/>
                <a:cs typeface="Times New Roman" pitchFamily="18" charset="0"/>
              </a:rPr>
              <a:t>είναι να προκαλέσει πόνο.</a:t>
            </a:r>
          </a:p>
          <a:p>
            <a:pPr>
              <a:buNone/>
            </a:pPr>
            <a:r>
              <a:rPr lang="el-GR" sz="3200" b="1" i="1" dirty="0" smtClean="0">
                <a:latin typeface="+mj-lt"/>
                <a:cs typeface="Times New Roman" pitchFamily="18" charset="0"/>
              </a:rPr>
              <a:t>   Το ηλεκτρονικό </a:t>
            </a:r>
            <a:r>
              <a:rPr lang="en-US" sz="3200" b="1" i="1" dirty="0" smtClean="0">
                <a:latin typeface="+mj-lt"/>
                <a:cs typeface="Times New Roman" pitchFamily="18" charset="0"/>
              </a:rPr>
              <a:t>bullying</a:t>
            </a:r>
            <a:r>
              <a:rPr lang="el-GR" sz="3200" i="1" dirty="0" smtClean="0">
                <a:latin typeface="+mj-lt"/>
                <a:cs typeface="Times New Roman" pitchFamily="18" charset="0"/>
              </a:rPr>
              <a:t> </a:t>
            </a:r>
            <a:r>
              <a:rPr lang="el-GR" sz="3200" b="1" i="1" dirty="0" smtClean="0">
                <a:latin typeface="+mj-lt"/>
                <a:cs typeface="Times New Roman" pitchFamily="18" charset="0"/>
              </a:rPr>
              <a:t>έχει μεγαλύτερο  αντίκτυπο στο θύμα λόγω</a:t>
            </a:r>
          </a:p>
          <a:p>
            <a:pPr>
              <a:buFont typeface="Wingdings" pitchFamily="2" charset="2"/>
              <a:buChar char="ü"/>
            </a:pPr>
            <a:r>
              <a:rPr lang="el-GR" sz="3200" b="1" i="1" dirty="0" smtClean="0">
                <a:latin typeface="+mj-lt"/>
                <a:cs typeface="Times New Roman" pitchFamily="18" charset="0"/>
              </a:rPr>
              <a:t> </a:t>
            </a:r>
            <a:r>
              <a:rPr lang="el-GR" sz="3200" b="1" i="1" dirty="0" smtClean="0">
                <a:solidFill>
                  <a:schemeClr val="accent2">
                    <a:lumMod val="75000"/>
                  </a:schemeClr>
                </a:solidFill>
                <a:latin typeface="+mj-lt"/>
                <a:cs typeface="Times New Roman" pitchFamily="18" charset="0"/>
              </a:rPr>
              <a:t>της μεγάλης ταχύτητας και </a:t>
            </a:r>
          </a:p>
          <a:p>
            <a:pPr>
              <a:buFont typeface="Wingdings" pitchFamily="2" charset="2"/>
              <a:buChar char="ü"/>
            </a:pPr>
            <a:r>
              <a:rPr lang="el-GR" sz="3200" b="1" i="1" dirty="0" smtClean="0">
                <a:solidFill>
                  <a:schemeClr val="accent2">
                    <a:lumMod val="75000"/>
                  </a:schemeClr>
                </a:solidFill>
                <a:latin typeface="+mj-lt"/>
                <a:cs typeface="Times New Roman" pitchFamily="18" charset="0"/>
              </a:rPr>
              <a:t>της έκτασης που παίρνει.</a:t>
            </a:r>
            <a:r>
              <a:rPr lang="el-GR" sz="3200" b="1" i="1" dirty="0" smtClean="0">
                <a:solidFill>
                  <a:schemeClr val="accent2">
                    <a:lumMod val="75000"/>
                  </a:schemeClr>
                </a:solidFill>
                <a:latin typeface="Times New Roman" pitchFamily="18" charset="0"/>
                <a:cs typeface="Times New Roman" pitchFamily="18" charset="0"/>
              </a:rPr>
              <a:t>   </a:t>
            </a:r>
            <a:endParaRPr lang="el-GR" sz="3200" dirty="0">
              <a:solidFill>
                <a:schemeClr val="accent2">
                  <a:lumMod val="75000"/>
                </a:schemeClr>
              </a:solidFill>
            </a:endParaRPr>
          </a:p>
        </p:txBody>
      </p:sp>
      <p:sp>
        <p:nvSpPr>
          <p:cNvPr id="3" name="2 - Τίτλος"/>
          <p:cNvSpPr>
            <a:spLocks noGrp="1"/>
          </p:cNvSpPr>
          <p:nvPr>
            <p:ph type="title"/>
          </p:nvPr>
        </p:nvSpPr>
        <p:spPr>
          <a:xfrm>
            <a:off x="457200" y="332656"/>
            <a:ext cx="8229600" cy="720080"/>
          </a:xfrm>
        </p:spPr>
        <p:txBody>
          <a:bodyPr/>
          <a:lstStyle/>
          <a:p>
            <a:pPr algn="ctr"/>
            <a:r>
              <a:rPr lang="el-GR" sz="4400" b="1" i="1" dirty="0" smtClean="0">
                <a:latin typeface="Times New Roman" pitchFamily="18" charset="0"/>
                <a:cs typeface="Times New Roman" pitchFamily="18" charset="0"/>
              </a:rPr>
              <a:t>Τι είναι το ηλεκτρονικό </a:t>
            </a:r>
            <a:r>
              <a:rPr lang="en-US" sz="4400" b="1" i="1" dirty="0" smtClean="0">
                <a:latin typeface="Times New Roman" pitchFamily="18" charset="0"/>
                <a:cs typeface="Times New Roman" pitchFamily="18" charset="0"/>
              </a:rPr>
              <a:t>bullying</a:t>
            </a:r>
            <a:r>
              <a:rPr lang="el-GR" sz="4400" b="1" i="1" dirty="0" smtClean="0">
                <a:latin typeface="Times New Roman" pitchFamily="18" charset="0"/>
                <a:cs typeface="Times New Roman" pitchFamily="18" charset="0"/>
              </a:rPr>
              <a:t> </a:t>
            </a:r>
            <a:r>
              <a:rPr lang="en-US" sz="4400" i="1" dirty="0" smtClean="0">
                <a:latin typeface="Times New Roman" pitchFamily="18" charset="0"/>
                <a:cs typeface="Times New Roman" pitchFamily="18" charset="0"/>
              </a:rPr>
              <a:t>;</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07504" y="764704"/>
            <a:ext cx="8856984" cy="5832648"/>
          </a:xfrm>
        </p:spPr>
        <p:txBody>
          <a:bodyPr>
            <a:noAutofit/>
          </a:bodyPr>
          <a:lstStyle/>
          <a:p>
            <a:pPr>
              <a:buNone/>
            </a:pPr>
            <a:r>
              <a:rPr lang="el-GR" sz="2800" b="1" u="sng" dirty="0" smtClean="0">
                <a:latin typeface="Times New Roman" pitchFamily="18" charset="0"/>
                <a:cs typeface="Times New Roman" pitchFamily="18" charset="0"/>
              </a:rPr>
              <a:t>Παρενόχληση</a:t>
            </a:r>
            <a:endParaRPr lang="en-US" sz="2800" b="1" u="sng" dirty="0" smtClean="0">
              <a:latin typeface="Times New Roman" pitchFamily="18" charset="0"/>
              <a:cs typeface="Times New Roman" pitchFamily="18" charset="0"/>
            </a:endParaRPr>
          </a:p>
          <a:p>
            <a:r>
              <a:rPr lang="el-GR" sz="2800" b="1" dirty="0" smtClean="0">
                <a:solidFill>
                  <a:srgbClr val="FF0000"/>
                </a:solidFill>
                <a:latin typeface="Times New Roman" pitchFamily="18" charset="0"/>
                <a:cs typeface="Times New Roman" pitchFamily="18" charset="0"/>
              </a:rPr>
              <a:t>Αποστολή κειμένων</a:t>
            </a:r>
            <a:r>
              <a:rPr lang="en-US" sz="2800" b="1" dirty="0" smtClean="0">
                <a:solidFill>
                  <a:srgbClr val="FF0000"/>
                </a:solidFill>
                <a:latin typeface="Times New Roman" pitchFamily="18" charset="0"/>
                <a:cs typeface="Times New Roman" pitchFamily="18" charset="0"/>
              </a:rPr>
              <a:t>, email </a:t>
            </a:r>
            <a:r>
              <a:rPr lang="el-GR" sz="2800" b="1" dirty="0" smtClean="0">
                <a:solidFill>
                  <a:srgbClr val="FF0000"/>
                </a:solidFill>
                <a:latin typeface="Times New Roman" pitchFamily="18" charset="0"/>
                <a:cs typeface="Times New Roman" pitchFamily="18" charset="0"/>
              </a:rPr>
              <a:t>ή άμεσων μηνυμάτων</a:t>
            </a:r>
            <a:endParaRPr lang="el-GR" sz="2800" dirty="0" smtClean="0">
              <a:latin typeface="Times New Roman" pitchFamily="18" charset="0"/>
              <a:cs typeface="Times New Roman" pitchFamily="18" charset="0"/>
            </a:endParaRPr>
          </a:p>
          <a:p>
            <a:r>
              <a:rPr lang="el-GR" sz="2800" b="1" dirty="0" smtClean="0">
                <a:solidFill>
                  <a:srgbClr val="FF0000"/>
                </a:solidFill>
                <a:latin typeface="Times New Roman" pitchFamily="18" charset="0"/>
                <a:cs typeface="Times New Roman" pitchFamily="18" charset="0"/>
              </a:rPr>
              <a:t>Αποστολή ιών ή πειρατικών προγραμμάτων</a:t>
            </a:r>
            <a:endParaRPr lang="el-GR" sz="2800" dirty="0" smtClean="0">
              <a:latin typeface="Times New Roman" pitchFamily="18" charset="0"/>
              <a:cs typeface="Times New Roman" pitchFamily="18" charset="0"/>
            </a:endParaRPr>
          </a:p>
          <a:p>
            <a:r>
              <a:rPr lang="el-GR" sz="2800" b="1" dirty="0" smtClean="0">
                <a:solidFill>
                  <a:srgbClr val="FF0000"/>
                </a:solidFill>
                <a:latin typeface="Times New Roman" pitchFamily="18" charset="0"/>
                <a:cs typeface="Times New Roman" pitchFamily="18" charset="0"/>
              </a:rPr>
              <a:t>Διαδικτυακή καταδίωξη</a:t>
            </a:r>
            <a:r>
              <a:rPr lang="el-GR" sz="2800" dirty="0" smtClean="0">
                <a:latin typeface="Times New Roman" pitchFamily="18" charset="0"/>
                <a:cs typeface="Times New Roman" pitchFamily="18" charset="0"/>
              </a:rPr>
              <a:t>.</a:t>
            </a:r>
          </a:p>
          <a:p>
            <a:pPr>
              <a:buNone/>
            </a:pPr>
            <a:r>
              <a:rPr lang="el-GR" sz="2800" b="1" u="sng" dirty="0" smtClean="0">
                <a:latin typeface="Times New Roman" pitchFamily="18" charset="0"/>
                <a:cs typeface="Times New Roman" pitchFamily="18" charset="0"/>
              </a:rPr>
              <a:t>Εξαπάτηση</a:t>
            </a:r>
          </a:p>
          <a:p>
            <a:r>
              <a:rPr lang="el-GR" sz="2800" b="1" dirty="0" smtClean="0">
                <a:solidFill>
                  <a:srgbClr val="FF0000"/>
                </a:solidFill>
                <a:latin typeface="Times New Roman" pitchFamily="18" charset="0"/>
                <a:cs typeface="Times New Roman" pitchFamily="18" charset="0"/>
              </a:rPr>
              <a:t>Είσοδος σε προσωπικούς διαδικτυακούς λογαριασμούς</a:t>
            </a:r>
            <a:endParaRPr lang="el-GR" sz="2800" dirty="0" smtClean="0">
              <a:latin typeface="Times New Roman" pitchFamily="18" charset="0"/>
              <a:cs typeface="Times New Roman" pitchFamily="18" charset="0"/>
            </a:endParaRPr>
          </a:p>
          <a:p>
            <a:r>
              <a:rPr lang="el-GR" sz="2800" b="1" dirty="0" smtClean="0">
                <a:solidFill>
                  <a:srgbClr val="FF0000"/>
                </a:solidFill>
                <a:latin typeface="Times New Roman" pitchFamily="18" charset="0"/>
                <a:cs typeface="Times New Roman" pitchFamily="18" charset="0"/>
              </a:rPr>
              <a:t>Πλαστοπροσωπία . </a:t>
            </a:r>
            <a:endParaRPr lang="el-GR" sz="2800" dirty="0" smtClean="0">
              <a:latin typeface="Times New Roman" pitchFamily="18" charset="0"/>
              <a:cs typeface="Times New Roman" pitchFamily="18" charset="0"/>
            </a:endParaRPr>
          </a:p>
          <a:p>
            <a:pPr>
              <a:buNone/>
            </a:pPr>
            <a:r>
              <a:rPr lang="el-GR" sz="2800" b="1" u="sng" dirty="0" smtClean="0">
                <a:latin typeface="Times New Roman" pitchFamily="18" charset="0"/>
                <a:cs typeface="Times New Roman" pitchFamily="18" charset="0"/>
              </a:rPr>
              <a:t>Δυσφήμιση</a:t>
            </a:r>
          </a:p>
          <a:p>
            <a:r>
              <a:rPr lang="el-GR" sz="2800" b="1" dirty="0" smtClean="0">
                <a:solidFill>
                  <a:srgbClr val="FF0000"/>
                </a:solidFill>
                <a:latin typeface="Times New Roman" pitchFamily="18" charset="0"/>
                <a:cs typeface="Times New Roman" pitchFamily="18" charset="0"/>
              </a:rPr>
              <a:t>Δημοσίευση ή αποστολή σε άλλους χωρίς την έγκρισή μας προσωπικών δεδομένων και βίντεο-φωτογραφιών</a:t>
            </a:r>
          </a:p>
          <a:p>
            <a:pPr>
              <a:buNone/>
            </a:pPr>
            <a:r>
              <a:rPr lang="el-GR" sz="2800" b="1" u="sng" dirty="0" smtClean="0">
                <a:latin typeface="Times New Roman" pitchFamily="18" charset="0"/>
                <a:cs typeface="Times New Roman" pitchFamily="18" charset="0"/>
              </a:rPr>
              <a:t>Αποκλεισμός – εξοστρακισμός </a:t>
            </a:r>
            <a:r>
              <a:rPr lang="el-GR" sz="2800" dirty="0" smtClean="0">
                <a:latin typeface="Times New Roman" pitchFamily="18" charset="0"/>
                <a:cs typeface="Times New Roman" pitchFamily="18" charset="0"/>
              </a:rPr>
              <a:t>από μια διαδικτυακή ομάδα</a:t>
            </a:r>
            <a:endParaRPr lang="el-GR" sz="2800" b="1"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endParaRPr lang="el-GR" sz="1600" dirty="0" smtClean="0">
              <a:latin typeface="Times New Roman" pitchFamily="18" charset="0"/>
              <a:cs typeface="Times New Roman" pitchFamily="18" charset="0"/>
            </a:endParaRPr>
          </a:p>
        </p:txBody>
      </p:sp>
      <p:sp>
        <p:nvSpPr>
          <p:cNvPr id="3" name="2 - Τίτλος"/>
          <p:cNvSpPr>
            <a:spLocks noGrp="1"/>
          </p:cNvSpPr>
          <p:nvPr>
            <p:ph type="title"/>
          </p:nvPr>
        </p:nvSpPr>
        <p:spPr>
          <a:xfrm>
            <a:off x="539552" y="116632"/>
            <a:ext cx="8229600" cy="634082"/>
          </a:xfrm>
        </p:spPr>
        <p:txBody>
          <a:bodyPr>
            <a:normAutofit fontScale="90000"/>
          </a:bodyPr>
          <a:lstStyle/>
          <a:p>
            <a:pPr algn="ctr"/>
            <a:r>
              <a:rPr lang="el-GR" sz="4000" b="1" dirty="0" smtClean="0">
                <a:cs typeface="Times New Roman" pitchFamily="18" charset="0"/>
              </a:rPr>
              <a:t>Μορφές</a:t>
            </a:r>
            <a:r>
              <a:rPr lang="en-US" sz="4000" b="1" dirty="0" smtClean="0">
                <a:cs typeface="Times New Roman" pitchFamily="18" charset="0"/>
              </a:rPr>
              <a:t> </a:t>
            </a:r>
            <a:r>
              <a:rPr lang="el-GR" sz="4000" b="1" dirty="0" smtClean="0">
                <a:cs typeface="Times New Roman" pitchFamily="18" charset="0"/>
              </a:rPr>
              <a:t>ηλεκτρονικού </a:t>
            </a:r>
            <a:r>
              <a:rPr lang="en-US" sz="4000" b="1" dirty="0" smtClean="0">
                <a:cs typeface="Times New Roman" pitchFamily="18" charset="0"/>
              </a:rPr>
              <a:t>bullying:</a:t>
            </a:r>
            <a:endParaRPr lang="el-GR" sz="4000" b="1" u="sng" dirty="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39552" y="548680"/>
            <a:ext cx="2212848" cy="1584176"/>
          </a:xfrm>
        </p:spPr>
        <p:txBody>
          <a:bodyPr>
            <a:noAutofit/>
          </a:bodyPr>
          <a:lstStyle/>
          <a:p>
            <a:r>
              <a:rPr lang="el-GR" sz="2400" dirty="0" smtClean="0"/>
              <a:t>Η στάση των παρατηρητών είναι πολύ σημαντική .</a:t>
            </a:r>
            <a:endParaRPr lang="el-GR" sz="2400" dirty="0"/>
          </a:p>
        </p:txBody>
      </p:sp>
      <p:sp>
        <p:nvSpPr>
          <p:cNvPr id="6" name="5 - Θέση κειμένου"/>
          <p:cNvSpPr>
            <a:spLocks noGrp="1"/>
          </p:cNvSpPr>
          <p:nvPr>
            <p:ph type="body" sz="half" idx="2"/>
          </p:nvPr>
        </p:nvSpPr>
        <p:spPr/>
        <p:txBody>
          <a:bodyPr/>
          <a:lstStyle/>
          <a:p>
            <a:endParaRPr lang="el-GR" dirty="0"/>
          </a:p>
        </p:txBody>
      </p:sp>
      <p:sp>
        <p:nvSpPr>
          <p:cNvPr id="5" name="4 - Θέση εικόνας"/>
          <p:cNvSpPr>
            <a:spLocks noGrp="1"/>
          </p:cNvSpPr>
          <p:nvPr>
            <p:ph type="pic" idx="1"/>
          </p:nvPr>
        </p:nvSpPr>
        <p:spPr/>
      </p:sp>
      <p:pic>
        <p:nvPicPr>
          <p:cNvPr id="2050" name="Picture 2" descr="C:\Users\Viky\Desktop\Matina\images (1).jpg"/>
          <p:cNvPicPr>
            <a:picLocks noChangeAspect="1" noChangeArrowheads="1"/>
          </p:cNvPicPr>
          <p:nvPr/>
        </p:nvPicPr>
        <p:blipFill>
          <a:blip r:embed="rId2" cstate="print"/>
          <a:srcRect/>
          <a:stretch>
            <a:fillRect/>
          </a:stretch>
        </p:blipFill>
        <p:spPr bwMode="auto">
          <a:xfrm rot="407576">
            <a:off x="3478285" y="1184425"/>
            <a:ext cx="4624347" cy="3983741"/>
          </a:xfrm>
          <a:prstGeom prst="rect">
            <a:avLst/>
          </a:prstGeom>
          <a:noFill/>
        </p:spPr>
      </p:pic>
      <p:pic>
        <p:nvPicPr>
          <p:cNvPr id="2051" name="Picture 3" descr="C:\Users\Viky\Desktop\Matina\images (2).jpg"/>
          <p:cNvPicPr>
            <a:picLocks noChangeAspect="1" noChangeArrowheads="1"/>
          </p:cNvPicPr>
          <p:nvPr/>
        </p:nvPicPr>
        <p:blipFill>
          <a:blip r:embed="rId3" cstate="print">
            <a:lum bright="-32000" contrast="36000"/>
          </a:blip>
          <a:srcRect/>
          <a:stretch>
            <a:fillRect/>
          </a:stretch>
        </p:blipFill>
        <p:spPr bwMode="auto">
          <a:xfrm>
            <a:off x="539553" y="2852936"/>
            <a:ext cx="2304256" cy="25202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83671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l-GR" b="1" dirty="0" smtClean="0"/>
              <a:t>Ηλεκτρονικό έγκλημα</a:t>
            </a:r>
            <a:endParaRPr lang="el-GR" b="1" dirty="0"/>
          </a:p>
        </p:txBody>
      </p:sp>
      <p:sp>
        <p:nvSpPr>
          <p:cNvPr id="3" name="2 - Θέση περιεχομένου"/>
          <p:cNvSpPr>
            <a:spLocks noGrp="1"/>
          </p:cNvSpPr>
          <p:nvPr>
            <p:ph idx="1"/>
          </p:nvPr>
        </p:nvSpPr>
        <p:spPr>
          <a:xfrm>
            <a:off x="0" y="836712"/>
            <a:ext cx="9144000" cy="6021288"/>
          </a:xfrm>
          <a:ln/>
        </p:spPr>
        <p:style>
          <a:lnRef idx="1">
            <a:schemeClr val="accent2"/>
          </a:lnRef>
          <a:fillRef idx="2">
            <a:schemeClr val="accent2"/>
          </a:fillRef>
          <a:effectRef idx="1">
            <a:schemeClr val="accent2"/>
          </a:effectRef>
          <a:fontRef idx="minor">
            <a:schemeClr val="dk1"/>
          </a:fontRef>
        </p:style>
        <p:txBody>
          <a:bodyPr>
            <a:normAutofit/>
          </a:bodyPr>
          <a:lstStyle/>
          <a:p>
            <a:pPr lvl="0">
              <a:buFont typeface="Wingdings" pitchFamily="2" charset="2"/>
              <a:buChar char="Ø"/>
            </a:pPr>
            <a:r>
              <a:rPr lang="el-GR" dirty="0" smtClean="0">
                <a:solidFill>
                  <a:schemeClr val="tx1"/>
                </a:solidFill>
                <a:latin typeface="+mj-lt"/>
              </a:rPr>
              <a:t>έγκλημα </a:t>
            </a:r>
            <a:r>
              <a:rPr lang="el-GR" dirty="0">
                <a:solidFill>
                  <a:schemeClr val="tx1"/>
                </a:solidFill>
                <a:latin typeface="+mj-lt"/>
              </a:rPr>
              <a:t>που πραγματοποιείται μέσω του υπολογιστή. </a:t>
            </a:r>
            <a:endParaRPr lang="el-GR" b="1" i="1" dirty="0" smtClean="0">
              <a:solidFill>
                <a:schemeClr val="tx1"/>
              </a:solidFill>
              <a:latin typeface="+mj-lt"/>
            </a:endParaRPr>
          </a:p>
          <a:p>
            <a:pPr>
              <a:buFont typeface="Wingdings" pitchFamily="2" charset="2"/>
              <a:buChar char="Ø"/>
            </a:pPr>
            <a:r>
              <a:rPr lang="el-GR" b="1" i="1" dirty="0" smtClean="0">
                <a:solidFill>
                  <a:schemeClr val="tx1"/>
                </a:solidFill>
                <a:latin typeface="+mj-lt"/>
              </a:rPr>
              <a:t> </a:t>
            </a:r>
            <a:r>
              <a:rPr lang="el-GR" b="1" u="sng" dirty="0" smtClean="0">
                <a:solidFill>
                  <a:schemeClr val="tx1"/>
                </a:solidFill>
                <a:latin typeface="+mj-lt"/>
                <a:hlinkClick r:id="rId2"/>
              </a:rPr>
              <a:t>Για παιδική πορνογραφία το 1/5 των καταγγελιών κακής χρήσης Internet</a:t>
            </a:r>
            <a:endParaRPr lang="el-GR" b="1" u="sng" dirty="0" smtClean="0">
              <a:solidFill>
                <a:schemeClr val="tx1"/>
              </a:solidFill>
              <a:latin typeface="+mj-lt"/>
            </a:endParaRPr>
          </a:p>
          <a:p>
            <a:pPr>
              <a:buFont typeface="Wingdings" pitchFamily="2" charset="2"/>
              <a:buChar char="Ø"/>
            </a:pPr>
            <a:r>
              <a:rPr lang="el-GR" b="1" dirty="0" smtClean="0">
                <a:solidFill>
                  <a:schemeClr val="tx1"/>
                </a:solidFill>
                <a:latin typeface="+mj-lt"/>
                <a:ea typeface="Times New Roman" pitchFamily="18" charset="0"/>
                <a:cs typeface="Times New Roman" pitchFamily="18" charset="0"/>
              </a:rPr>
              <a:t> Καταδίκη</a:t>
            </a:r>
            <a:r>
              <a:rPr lang="el-GR" dirty="0" smtClean="0">
                <a:solidFill>
                  <a:schemeClr val="tx1"/>
                </a:solidFill>
                <a:latin typeface="+mj-lt"/>
                <a:ea typeface="Times New Roman" pitchFamily="18" charset="0"/>
                <a:cs typeface="Times New Roman" pitchFamily="18" charset="0"/>
              </a:rPr>
              <a:t> </a:t>
            </a:r>
            <a:r>
              <a:rPr lang="el-GR" b="1" dirty="0" smtClean="0">
                <a:solidFill>
                  <a:schemeClr val="tx1"/>
                </a:solidFill>
                <a:latin typeface="+mj-lt"/>
                <a:ea typeface="Times New Roman" pitchFamily="18" charset="0"/>
                <a:cs typeface="Times New Roman" pitchFamily="18" charset="0"/>
              </a:rPr>
              <a:t>49/χρονου</a:t>
            </a:r>
            <a:r>
              <a:rPr lang="el-GR" dirty="0" smtClean="0">
                <a:solidFill>
                  <a:schemeClr val="tx1"/>
                </a:solidFill>
                <a:latin typeface="+mj-lt"/>
                <a:ea typeface="Times New Roman" pitchFamily="18" charset="0"/>
                <a:cs typeface="Times New Roman" pitchFamily="18" charset="0"/>
              </a:rPr>
              <a:t> </a:t>
            </a:r>
            <a:r>
              <a:rPr lang="el-GR" b="1" dirty="0" smtClean="0">
                <a:solidFill>
                  <a:schemeClr val="tx1"/>
                </a:solidFill>
                <a:latin typeface="+mj-lt"/>
                <a:ea typeface="Times New Roman" pitchFamily="18" charset="0"/>
                <a:cs typeface="Times New Roman" pitchFamily="18" charset="0"/>
              </a:rPr>
              <a:t>για σεξουαλική παρενόχληση ανήλικης</a:t>
            </a:r>
            <a:r>
              <a:rPr lang="el-GR" dirty="0" smtClean="0">
                <a:solidFill>
                  <a:schemeClr val="tx1"/>
                </a:solidFill>
                <a:latin typeface="+mj-lt"/>
                <a:ea typeface="Times New Roman" pitchFamily="18" charset="0"/>
                <a:cs typeface="Times New Roman" pitchFamily="18" charset="0"/>
              </a:rPr>
              <a:t> </a:t>
            </a:r>
            <a:r>
              <a:rPr lang="el-GR" b="1" dirty="0" smtClean="0">
                <a:solidFill>
                  <a:schemeClr val="tx1"/>
                </a:solidFill>
                <a:latin typeface="+mj-lt"/>
                <a:ea typeface="Times New Roman" pitchFamily="18" charset="0"/>
                <a:cs typeface="Times New Roman" pitchFamily="18" charset="0"/>
              </a:rPr>
              <a:t>μέσω του διαδικτύου.</a:t>
            </a:r>
          </a:p>
          <a:p>
            <a:pPr lvl="0">
              <a:buFont typeface="Wingdings" pitchFamily="2" charset="2"/>
              <a:buChar char="Ø"/>
            </a:pPr>
            <a:r>
              <a:rPr lang="el-GR" b="1" i="1" dirty="0" smtClean="0">
                <a:solidFill>
                  <a:schemeClr val="tx1"/>
                </a:solidFill>
                <a:latin typeface="+mj-lt"/>
              </a:rPr>
              <a:t> </a:t>
            </a:r>
            <a:r>
              <a:rPr lang="el-GR" dirty="0" smtClean="0">
                <a:solidFill>
                  <a:schemeClr val="tx1"/>
                </a:solidFill>
                <a:latin typeface="+mj-lt"/>
              </a:rPr>
              <a:t>Η σεξουαλική παρενόχληση μπορεί να εμφανιστεί μέσα από e-</a:t>
            </a:r>
            <a:r>
              <a:rPr lang="el-GR" dirty="0" err="1" smtClean="0">
                <a:solidFill>
                  <a:schemeClr val="tx1"/>
                </a:solidFill>
                <a:latin typeface="+mj-lt"/>
              </a:rPr>
              <a:t>mails</a:t>
            </a:r>
            <a:r>
              <a:rPr lang="el-GR" dirty="0" smtClean="0">
                <a:solidFill>
                  <a:schemeClr val="tx1"/>
                </a:solidFill>
                <a:latin typeface="+mj-lt"/>
              </a:rPr>
              <a:t>,  </a:t>
            </a:r>
            <a:r>
              <a:rPr lang="el-GR" dirty="0" err="1" smtClean="0">
                <a:solidFill>
                  <a:schemeClr val="tx1"/>
                </a:solidFill>
                <a:latin typeface="+mj-lt"/>
              </a:rPr>
              <a:t>chat</a:t>
            </a:r>
            <a:r>
              <a:rPr lang="el-GR" dirty="0" smtClean="0">
                <a:solidFill>
                  <a:schemeClr val="tx1"/>
                </a:solidFill>
                <a:latin typeface="+mj-lt"/>
              </a:rPr>
              <a:t> </a:t>
            </a:r>
            <a:r>
              <a:rPr lang="el-GR" dirty="0" err="1" smtClean="0">
                <a:solidFill>
                  <a:schemeClr val="tx1"/>
                </a:solidFill>
                <a:latin typeface="+mj-lt"/>
              </a:rPr>
              <a:t>rooms</a:t>
            </a:r>
            <a:r>
              <a:rPr lang="el-GR" dirty="0" smtClean="0">
                <a:solidFill>
                  <a:schemeClr val="tx1"/>
                </a:solidFill>
                <a:latin typeface="+mj-lt"/>
              </a:rPr>
              <a:t>,  facebook, </a:t>
            </a:r>
            <a:r>
              <a:rPr lang="el-GR" dirty="0" err="1" smtClean="0">
                <a:solidFill>
                  <a:schemeClr val="tx1"/>
                </a:solidFill>
                <a:latin typeface="+mj-lt"/>
              </a:rPr>
              <a:t>forum</a:t>
            </a:r>
            <a:r>
              <a:rPr lang="el-GR" dirty="0" smtClean="0">
                <a:solidFill>
                  <a:schemeClr val="tx1"/>
                </a:solidFill>
                <a:latin typeface="+mj-lt"/>
              </a:rPr>
              <a:t> , </a:t>
            </a:r>
            <a:r>
              <a:rPr lang="el-GR" dirty="0" err="1" smtClean="0">
                <a:solidFill>
                  <a:schemeClr val="tx1"/>
                </a:solidFill>
                <a:latin typeface="+mj-lt"/>
              </a:rPr>
              <a:t>blogs</a:t>
            </a:r>
            <a:r>
              <a:rPr lang="el-GR" dirty="0" smtClean="0">
                <a:solidFill>
                  <a:schemeClr val="tx1"/>
                </a:solidFill>
                <a:latin typeface="+mj-lt"/>
              </a:rPr>
              <a:t> κλπ. </a:t>
            </a:r>
          </a:p>
          <a:p>
            <a:pPr>
              <a:buFont typeface="Wingdings" pitchFamily="2" charset="2"/>
              <a:buChar char="Ø"/>
            </a:pPr>
            <a:r>
              <a:rPr lang="el-GR" b="1" dirty="0" smtClean="0">
                <a:solidFill>
                  <a:schemeClr val="tx1"/>
                </a:solidFill>
                <a:latin typeface="+mj-lt"/>
                <a:hlinkClick r:id="rId3"/>
              </a:rPr>
              <a:t>Για κακόβουλο λογισμικό και απάτη προειδοποιεί η Δίωξη Ηλεκτρονικού Εγκλήματος</a:t>
            </a:r>
            <a:endParaRPr lang="en-US" b="1" i="1" dirty="0" smtClean="0">
              <a:solidFill>
                <a:schemeClr val="tx1"/>
              </a:solidFill>
              <a:latin typeface="+mj-lt"/>
            </a:endParaRPr>
          </a:p>
          <a:p>
            <a:pPr lvl="0">
              <a:buFont typeface="Wingdings" pitchFamily="2" charset="2"/>
              <a:buChar char="Ø"/>
            </a:pPr>
            <a:r>
              <a:rPr lang="el-GR" b="1" dirty="0" smtClean="0">
                <a:solidFill>
                  <a:schemeClr val="tx1"/>
                </a:solidFill>
                <a:latin typeface="+mj-lt"/>
              </a:rPr>
              <a:t>Η </a:t>
            </a:r>
            <a:r>
              <a:rPr lang="el-GR" b="1" dirty="0">
                <a:solidFill>
                  <a:schemeClr val="tx1"/>
                </a:solidFill>
                <a:latin typeface="+mj-lt"/>
              </a:rPr>
              <a:t>σωστή ενημέρωση </a:t>
            </a:r>
            <a:r>
              <a:rPr lang="el-GR" b="1" dirty="0" smtClean="0">
                <a:solidFill>
                  <a:schemeClr val="tx1"/>
                </a:solidFill>
                <a:latin typeface="+mj-lt"/>
              </a:rPr>
              <a:t>βοηθά στο να </a:t>
            </a:r>
            <a:r>
              <a:rPr lang="el-GR" b="1" dirty="0">
                <a:solidFill>
                  <a:schemeClr val="tx1"/>
                </a:solidFill>
                <a:latin typeface="+mj-lt"/>
              </a:rPr>
              <a:t>ελαχιστοποιηθεί ο κίνδυνος έκθεσης των χρηστών των ηλεκτρονικών υπολογιστών και του διαδικτύου, </a:t>
            </a:r>
            <a:r>
              <a:rPr lang="el-GR" b="1" dirty="0" smtClean="0">
                <a:solidFill>
                  <a:schemeClr val="tx1"/>
                </a:solidFill>
                <a:latin typeface="+mj-lt"/>
              </a:rPr>
              <a:t>ώστε </a:t>
            </a:r>
            <a:r>
              <a:rPr lang="el-GR" b="1" dirty="0">
                <a:solidFill>
                  <a:schemeClr val="tx1"/>
                </a:solidFill>
                <a:latin typeface="+mj-lt"/>
              </a:rPr>
              <a:t>να καταπολεμηθεί κατά τον καλύτερο δυνατό τρόπο το ηλεκτρονικό έγκλημα.</a:t>
            </a:r>
            <a:endParaRPr lang="el-GR" b="1" i="1" dirty="0">
              <a:solidFill>
                <a:schemeClr val="tx1"/>
              </a:solidFill>
              <a:latin typeface="+mj-lt"/>
            </a:endParaRP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720080"/>
          </a:xfrm>
        </p:spPr>
        <p:txBody>
          <a:bodyPr>
            <a:normAutofit fontScale="90000"/>
          </a:bodyPr>
          <a:lstStyle/>
          <a:p>
            <a:pPr algn="ctr"/>
            <a:r>
              <a:rPr lang="el-GR" b="1" dirty="0" smtClean="0"/>
              <a:t>Παιδόφιλοι στο διαδίκτυο</a:t>
            </a:r>
            <a:endParaRPr lang="el-GR" dirty="0"/>
          </a:p>
        </p:txBody>
      </p:sp>
      <p:sp>
        <p:nvSpPr>
          <p:cNvPr id="3" name="2 - Θέση περιεχομένου"/>
          <p:cNvSpPr>
            <a:spLocks noGrp="1"/>
          </p:cNvSpPr>
          <p:nvPr>
            <p:ph idx="1"/>
          </p:nvPr>
        </p:nvSpPr>
        <p:spPr>
          <a:xfrm>
            <a:off x="179512" y="836712"/>
            <a:ext cx="8821644" cy="5592684"/>
          </a:xfrm>
        </p:spPr>
        <p:txBody>
          <a:bodyPr>
            <a:noAutofit/>
          </a:bodyPr>
          <a:lstStyle/>
          <a:p>
            <a:r>
              <a:rPr lang="el-GR" dirty="0" smtClean="0">
                <a:latin typeface="+mj-lt"/>
                <a:cs typeface="Times New Roman" pitchFamily="18" charset="0"/>
              </a:rPr>
              <a:t>Παιδόφιλοι, προσποιούμενοι τους έφηβους, χρησιμοποιούν </a:t>
            </a:r>
            <a:r>
              <a:rPr lang="en-US" dirty="0" smtClean="0">
                <a:latin typeface="+mj-lt"/>
                <a:cs typeface="Times New Roman" pitchFamily="18" charset="0"/>
              </a:rPr>
              <a:t>chat rooms</a:t>
            </a:r>
            <a:r>
              <a:rPr lang="el-GR" dirty="0" smtClean="0">
                <a:latin typeface="+mj-lt"/>
                <a:cs typeface="Times New Roman" pitchFamily="18" charset="0"/>
              </a:rPr>
              <a:t>, ιστοσελίδες κοινωνικής δικτύωσης και άλλους χώρους διαδικτυακής επικοινωνίας για να προσελκύσουν παιδιά με σκοπό να τα κακοποιήσουν. </a:t>
            </a:r>
          </a:p>
          <a:p>
            <a:r>
              <a:rPr lang="el-GR" dirty="0" smtClean="0">
                <a:latin typeface="+mj-lt"/>
              </a:rPr>
              <a:t>Εμφανίζονται ως «φίλοι» με κοινά ενδιαφέροντα, επιδιώκοντας  να κερδίσουν την εμπιστοσύνη των παιδιών και εφήβων. </a:t>
            </a:r>
          </a:p>
          <a:p>
            <a:r>
              <a:rPr lang="el-GR" dirty="0" smtClean="0">
                <a:latin typeface="+mj-lt"/>
              </a:rPr>
              <a:t>Μέσα από την σχέση αυτή προκαλούν σιγά σιγά συζητήσεις σεξουαλικής φύσεως, η τακτική αυτή χρησιμοποιείται για να για να αποτρέψει το θύμα από το να ζητήσει προστασία από τους γονείς και τους δασκάλους του, αφού καταλήγει να νιώθει ένοχο που έχει ανταλλάξει τέτοιου είδους φωτογραφίες.</a:t>
            </a:r>
            <a:endParaRPr lang="el-GR" i="1" dirty="0" smtClean="0">
              <a:latin typeface="+mj-lt"/>
            </a:endParaRPr>
          </a:p>
          <a:p>
            <a:endParaRPr lang="el-GR" dirty="0" smtClean="0">
              <a:latin typeface="+mj-lt"/>
            </a:endParaRPr>
          </a:p>
          <a:p>
            <a:endParaRPr lang="el-GR" sz="2400" dirty="0" smtClean="0">
              <a:latin typeface="+mj-lt"/>
              <a:cs typeface="Times New Roman" pitchFamily="18" charset="0"/>
            </a:endParaRPr>
          </a:p>
          <a:p>
            <a:pPr>
              <a:buNone/>
            </a:pPr>
            <a:r>
              <a:rPr lang="el-GR" sz="2400" dirty="0" smtClean="0">
                <a:latin typeface="+mj-lt"/>
                <a:cs typeface="Times New Roman" pitchFamily="18" charset="0"/>
              </a:rPr>
              <a:t> </a:t>
            </a:r>
            <a:br>
              <a:rPr lang="el-GR" sz="2400" dirty="0" smtClean="0">
                <a:latin typeface="+mj-lt"/>
                <a:cs typeface="Times New Roman" pitchFamily="18" charset="0"/>
              </a:rPr>
            </a:br>
            <a:r>
              <a:rPr lang="el-GR" sz="2400" dirty="0" smtClean="0">
                <a:latin typeface="+mj-lt"/>
              </a:rPr>
              <a:t/>
            </a:r>
            <a:br>
              <a:rPr lang="el-GR" sz="2400" dirty="0" smtClean="0">
                <a:latin typeface="+mj-lt"/>
              </a:rPr>
            </a:br>
            <a:endParaRPr lang="el-GR" sz="24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1330</TotalTime>
  <Words>1726</Words>
  <Application>Microsoft Office PowerPoint</Application>
  <PresentationFormat>Προβολή στην οθόνη (4:3)</PresentationFormat>
  <Paragraphs>190</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Ροή</vt:lpstr>
      <vt:lpstr>ΑΣΦΑΛΕΣ ΔΙΑΔΙΚΤΥΟ</vt:lpstr>
      <vt:lpstr>Μαθαίνω για τους κινδύνους από τη χρήση του διαδικτύου. Πως μπορώ να προστατευτώ.</vt:lpstr>
      <vt:lpstr>Διαφάνεια 3</vt:lpstr>
      <vt:lpstr>Κίνδυνοι στο Διαδίκτυο  </vt:lpstr>
      <vt:lpstr>Τι είναι το ηλεκτρονικό bullying ;</vt:lpstr>
      <vt:lpstr>Μορφές ηλεκτρονικού bullying:</vt:lpstr>
      <vt:lpstr>Η στάση των παρατηρητών είναι πολύ σημαντική .</vt:lpstr>
      <vt:lpstr>Ηλεκτρονικό έγκλημα</vt:lpstr>
      <vt:lpstr>Παιδόφιλοι στο διαδίκτυο</vt:lpstr>
      <vt:lpstr>Αποπλάνηση ανηλίκου  (grooming)</vt:lpstr>
      <vt:lpstr>Σύμβαση για τα Διαδικτυακά Εγκλήματα του Συμβουλίου της Ευρώπης</vt:lpstr>
      <vt:lpstr>Βιωματικό Εργαστήρι εφήβων:  Ας μιλήσουμε για το διαδίκτυο</vt:lpstr>
      <vt:lpstr>Δραστηριότητες</vt:lpstr>
      <vt:lpstr>Τι οδηγεί στην υπερβολική χρήση του διαδικτύου ;  χαρακτηριστικές συμπεριφορές παιδιών που ανέπτυξαν υπερβολική χρήση σ’ αυτό.</vt:lpstr>
      <vt:lpstr>Διαφάνεια 15</vt:lpstr>
      <vt:lpstr>Μελέτη περίπτωσης με πρόβλημα εθισμού.</vt:lpstr>
      <vt:lpstr>Τα ημερολόγια της ομάδας</vt:lpstr>
      <vt:lpstr>Διαφάνεια 18</vt:lpstr>
      <vt:lpstr>τα ημερολόγια της ομάδας για την περίπτωση του Γιώργου</vt:lpstr>
      <vt:lpstr> Η αλληγορική ιστορία «ο Βάτραχος και το καζάνι». </vt:lpstr>
      <vt:lpstr>Συμπεράσματα</vt:lpstr>
      <vt:lpstr>Διαφάνεια 22</vt:lpstr>
      <vt:lpstr>Χρήσιμοι Σύνδεσμοι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Viky</cp:lastModifiedBy>
  <cp:revision>103</cp:revision>
  <dcterms:created xsi:type="dcterms:W3CDTF">2015-03-23T07:05:33Z</dcterms:created>
  <dcterms:modified xsi:type="dcterms:W3CDTF">2015-05-13T19:56:29Z</dcterms:modified>
</cp:coreProperties>
</file>