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39.xml" ContentType="application/vnd.openxmlformats-officedocument.drawingml.char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9" r:id="rId3"/>
    <p:sldId id="280" r:id="rId4"/>
    <p:sldId id="281" r:id="rId5"/>
    <p:sldId id="256" r:id="rId6"/>
    <p:sldId id="283" r:id="rId7"/>
    <p:sldId id="257" r:id="rId8"/>
    <p:sldId id="258" r:id="rId9"/>
    <p:sldId id="276" r:id="rId10"/>
    <p:sldId id="259" r:id="rId11"/>
    <p:sldId id="260" r:id="rId12"/>
    <p:sldId id="261" r:id="rId13"/>
    <p:sldId id="263" r:id="rId14"/>
    <p:sldId id="277" r:id="rId15"/>
    <p:sldId id="264" r:id="rId16"/>
    <p:sldId id="265" r:id="rId17"/>
    <p:sldId id="266" r:id="rId18"/>
    <p:sldId id="278" r:id="rId19"/>
    <p:sldId id="269" r:id="rId20"/>
    <p:sldId id="272" r:id="rId21"/>
    <p:sldId id="282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49;&#961;&#969;&#964;&#951;&#956;&#945;&#964;&#959;&#955;&#972;&#947;&#953;&#945;%2020%20&#949;&#961;&#969;&#964;&#942;&#963;&#949;&#953;&#962;(&#954;&#959;&#961;&#943;&#964;&#963;&#953;&#94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ΚΟΡΙΤΣΙΑ</a:t>
            </a:r>
            <a:endParaRPr lang="el-GR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Φύλλο1!$A$76:$A$77</c:f>
              <c:strCache>
                <c:ptCount val="2"/>
                <c:pt idx="0">
                  <c:v>α. ναι </c:v>
                </c:pt>
                <c:pt idx="1">
                  <c:v>β. όχι</c:v>
                </c:pt>
              </c:strCache>
            </c:strRef>
          </c:cat>
          <c:val>
            <c:numRef>
              <c:f>Φύλλο1!$C$76:$C$77</c:f>
              <c:numCache>
                <c:formatCode>General</c:formatCode>
                <c:ptCount val="2"/>
                <c:pt idx="0">
                  <c:v>31</c:v>
                </c:pt>
                <c:pt idx="1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Φύλλο1!$A$52:$A$53</c:f>
              <c:strCache>
                <c:ptCount val="2"/>
                <c:pt idx="0">
                  <c:v>α. ναι</c:v>
                </c:pt>
                <c:pt idx="1">
                  <c:v>β. όχι</c:v>
                </c:pt>
              </c:strCache>
            </c:strRef>
          </c:cat>
          <c:val>
            <c:numRef>
              <c:f>Φύλλο1!$B$52:$B$53</c:f>
              <c:numCache>
                <c:formatCode>General</c:formatCode>
                <c:ptCount val="2"/>
                <c:pt idx="0">
                  <c:v>39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	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Φύλλο1!$A$7:$A$11</c:f>
              <c:strCache>
                <c:ptCount val="5"/>
                <c:pt idx="0">
                  <c:v>α. 1-2 ωρες</c:v>
                </c:pt>
                <c:pt idx="1">
                  <c:v>β. 2-4 ωρες</c:v>
                </c:pt>
                <c:pt idx="2">
                  <c:v>γ. περισσοτερες από 4 ωρες</c:v>
                </c:pt>
                <c:pt idx="3">
                  <c:v>δ. άλλο</c:v>
                </c:pt>
                <c:pt idx="4">
                  <c:v>ε. Δ.Α.</c:v>
                </c:pt>
              </c:strCache>
            </c:strRef>
          </c:cat>
          <c:val>
            <c:numRef>
              <c:f>Φύλλο1!$C$7:$C$11</c:f>
              <c:numCache>
                <c:formatCode>General</c:formatCode>
                <c:ptCount val="5"/>
                <c:pt idx="0">
                  <c:v>19</c:v>
                </c:pt>
                <c:pt idx="1">
                  <c:v>5</c:v>
                </c:pt>
                <c:pt idx="2">
                  <c:v>8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axId val="64958848"/>
        <c:axId val="64960384"/>
      </c:barChart>
      <c:catAx>
        <c:axId val="64958848"/>
        <c:scaling>
          <c:orientation val="minMax"/>
        </c:scaling>
        <c:axPos val="b"/>
        <c:tickLblPos val="nextTo"/>
        <c:crossAx val="64960384"/>
        <c:crosses val="autoZero"/>
        <c:auto val="1"/>
        <c:lblAlgn val="ctr"/>
        <c:lblOffset val="100"/>
      </c:catAx>
      <c:valAx>
        <c:axId val="64960384"/>
        <c:scaling>
          <c:orientation val="minMax"/>
        </c:scaling>
        <c:axPos val="l"/>
        <c:majorGridlines/>
        <c:numFmt formatCode="General" sourceLinked="1"/>
        <c:tickLblPos val="nextTo"/>
        <c:crossAx val="6495884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Φύλλο1!$A$7:$A$11</c:f>
              <c:strCache>
                <c:ptCount val="5"/>
                <c:pt idx="0">
                  <c:v>α. 1-2 ωρες</c:v>
                </c:pt>
                <c:pt idx="1">
                  <c:v>β. 2-4 ωρες</c:v>
                </c:pt>
                <c:pt idx="2">
                  <c:v>γ. περισσοτερες από 4 ωρες</c:v>
                </c:pt>
                <c:pt idx="3">
                  <c:v>δ. άλλο</c:v>
                </c:pt>
                <c:pt idx="4">
                  <c:v>ε. Δ.Α.</c:v>
                </c:pt>
              </c:strCache>
            </c:strRef>
          </c:cat>
          <c:val>
            <c:numRef>
              <c:f>Φύλλο1!$B$7:$B$11</c:f>
              <c:numCache>
                <c:formatCode>General</c:formatCode>
                <c:ptCount val="5"/>
                <c:pt idx="0">
                  <c:v>13</c:v>
                </c:pt>
                <c:pt idx="1">
                  <c:v>17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axId val="64976384"/>
        <c:axId val="64977920"/>
      </c:barChart>
      <c:catAx>
        <c:axId val="64976384"/>
        <c:scaling>
          <c:orientation val="minMax"/>
        </c:scaling>
        <c:axPos val="b"/>
        <c:tickLblPos val="nextTo"/>
        <c:crossAx val="64977920"/>
        <c:crosses val="autoZero"/>
        <c:auto val="1"/>
        <c:lblAlgn val="ctr"/>
        <c:lblOffset val="100"/>
      </c:catAx>
      <c:valAx>
        <c:axId val="64977920"/>
        <c:scaling>
          <c:orientation val="minMax"/>
        </c:scaling>
        <c:axPos val="l"/>
        <c:majorGridlines/>
        <c:numFmt formatCode="General" sourceLinked="1"/>
        <c:tickLblPos val="nextTo"/>
        <c:crossAx val="6497638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Φύλλο1!$A$13:$A$17</c:f>
              <c:strCache>
                <c:ptCount val="5"/>
                <c:pt idx="0">
                  <c:v>α. για παιχινδια</c:v>
                </c:pt>
                <c:pt idx="1">
                  <c:v>β. για σχολικες εργασιες</c:v>
                </c:pt>
                <c:pt idx="2">
                  <c:v>γ. για να μπαινου στο facebook και σε αλλα κοινωνικα δικτυα</c:v>
                </c:pt>
                <c:pt idx="3">
                  <c:v>δ. για μουσικη και ταινιες</c:v>
                </c:pt>
                <c:pt idx="4">
                  <c:v>ε. άλλο</c:v>
                </c:pt>
              </c:strCache>
            </c:strRef>
          </c:cat>
          <c:val>
            <c:numRef>
              <c:f>Φύλλο1!$C$13:$C$17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21</c:v>
                </c:pt>
                <c:pt idx="3">
                  <c:v>25</c:v>
                </c:pt>
                <c:pt idx="4">
                  <c:v>4</c:v>
                </c:pt>
              </c:numCache>
            </c:numRef>
          </c:val>
        </c:ser>
        <c:axId val="64883712"/>
        <c:axId val="64905984"/>
      </c:barChart>
      <c:catAx>
        <c:axId val="64883712"/>
        <c:scaling>
          <c:orientation val="minMax"/>
        </c:scaling>
        <c:axPos val="b"/>
        <c:tickLblPos val="nextTo"/>
        <c:crossAx val="64905984"/>
        <c:crosses val="autoZero"/>
        <c:auto val="1"/>
        <c:lblAlgn val="ctr"/>
        <c:lblOffset val="100"/>
      </c:catAx>
      <c:valAx>
        <c:axId val="64905984"/>
        <c:scaling>
          <c:orientation val="minMax"/>
        </c:scaling>
        <c:axPos val="l"/>
        <c:majorGridlines/>
        <c:numFmt formatCode="General" sourceLinked="1"/>
        <c:tickLblPos val="nextTo"/>
        <c:crossAx val="648837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Φύλλο1!$A$13:$A$17</c:f>
              <c:strCache>
                <c:ptCount val="5"/>
                <c:pt idx="0">
                  <c:v>α. για παιχινδια</c:v>
                </c:pt>
                <c:pt idx="1">
                  <c:v>β. για σχολικες εργασιες</c:v>
                </c:pt>
                <c:pt idx="2">
                  <c:v>γ. για να μπαινου στο facebook και σε αλλα κοινωνικα δικτυα</c:v>
                </c:pt>
                <c:pt idx="3">
                  <c:v>δ. για μουσικη και ταινιες</c:v>
                </c:pt>
                <c:pt idx="4">
                  <c:v>ε. άλλο</c:v>
                </c:pt>
              </c:strCache>
            </c:strRef>
          </c:cat>
          <c:val>
            <c:numRef>
              <c:f>Φύλλο1!$B$13:$B$17</c:f>
              <c:numCache>
                <c:formatCode>General</c:formatCode>
                <c:ptCount val="5"/>
                <c:pt idx="0">
                  <c:v>21</c:v>
                </c:pt>
                <c:pt idx="1">
                  <c:v>8</c:v>
                </c:pt>
                <c:pt idx="2">
                  <c:v>25</c:v>
                </c:pt>
                <c:pt idx="3">
                  <c:v>14</c:v>
                </c:pt>
                <c:pt idx="4">
                  <c:v>10</c:v>
                </c:pt>
              </c:numCache>
            </c:numRef>
          </c:val>
        </c:ser>
        <c:axId val="64938368"/>
        <c:axId val="64939904"/>
      </c:barChart>
      <c:catAx>
        <c:axId val="64938368"/>
        <c:scaling>
          <c:orientation val="minMax"/>
        </c:scaling>
        <c:axPos val="b"/>
        <c:tickLblPos val="nextTo"/>
        <c:crossAx val="64939904"/>
        <c:crosses val="autoZero"/>
        <c:auto val="1"/>
        <c:lblAlgn val="ctr"/>
        <c:lblOffset val="100"/>
      </c:catAx>
      <c:valAx>
        <c:axId val="64939904"/>
        <c:scaling>
          <c:orientation val="minMax"/>
        </c:scaling>
        <c:axPos val="l"/>
        <c:majorGridlines/>
        <c:numFmt formatCode="General" sourceLinked="1"/>
        <c:tickLblPos val="nextTo"/>
        <c:crossAx val="6493836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pieChart>
        <c:varyColors val="1"/>
        <c:ser>
          <c:idx val="1"/>
          <c:order val="1"/>
          <c:cat>
            <c:strRef>
              <c:f>Φύλλο1!$A$30:$A$31</c:f>
              <c:strCache>
                <c:ptCount val="2"/>
                <c:pt idx="0">
                  <c:v>α.ναι</c:v>
                </c:pt>
                <c:pt idx="1">
                  <c:v>β. όχι</c:v>
                </c:pt>
              </c:strCache>
            </c:strRef>
          </c:cat>
          <c:val>
            <c:numRef>
              <c:f>Φύλλο1!$C$30:$C$31</c:f>
              <c:numCache>
                <c:formatCode>General</c:formatCode>
                <c:ptCount val="2"/>
                <c:pt idx="0">
                  <c:v>0</c:v>
                </c:pt>
                <c:pt idx="1">
                  <c:v>36</c:v>
                </c:pt>
              </c:numCache>
            </c:numRef>
          </c:val>
        </c:ser>
        <c:ser>
          <c:idx val="0"/>
          <c:order val="0"/>
          <c:cat>
            <c:strRef>
              <c:f>Φύλλο1!$A$30:$A$31</c:f>
              <c:strCache>
                <c:ptCount val="2"/>
                <c:pt idx="0">
                  <c:v>α.ναι</c:v>
                </c:pt>
                <c:pt idx="1">
                  <c:v>β. όχι</c:v>
                </c:pt>
              </c:strCache>
            </c:strRef>
          </c:cat>
          <c:val>
            <c:numRef>
              <c:f>Φύλλο1!$C$30:$C$31</c:f>
              <c:numCache>
                <c:formatCode>General</c:formatCode>
                <c:ptCount val="2"/>
                <c:pt idx="0">
                  <c:v>0</c:v>
                </c:pt>
                <c:pt idx="1">
                  <c:v>36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Φύλλο1!$A$30:$A$31</c:f>
              <c:strCache>
                <c:ptCount val="2"/>
                <c:pt idx="0">
                  <c:v>α.ναι</c:v>
                </c:pt>
                <c:pt idx="1">
                  <c:v>β. όχι</c:v>
                </c:pt>
              </c:strCache>
            </c:strRef>
          </c:cat>
          <c:val>
            <c:numRef>
              <c:f>Φύλλο1!$B$30:$B$31</c:f>
              <c:numCache>
                <c:formatCode>General</c:formatCode>
                <c:ptCount val="2"/>
                <c:pt idx="0">
                  <c:v>4</c:v>
                </c:pt>
                <c:pt idx="1">
                  <c:v>35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Φύλλο1!$A$19:$A$22</c:f>
              <c:strCache>
                <c:ptCount val="4"/>
                <c:pt idx="0">
                  <c:v>α. να παιξειςε με τον Η/Υ</c:v>
                </c:pt>
                <c:pt idx="1">
                  <c:v>β. να βγεις με τους φιλους σου</c:v>
                </c:pt>
                <c:pt idx="2">
                  <c:v>γ. να περασεις χρονο με την οικογενεια σου</c:v>
                </c:pt>
                <c:pt idx="3">
                  <c:v>α. άλλο</c:v>
                </c:pt>
              </c:strCache>
            </c:strRef>
          </c:cat>
          <c:val>
            <c:numRef>
              <c:f>Φύλλο1!$C$19:$C$22</c:f>
              <c:numCache>
                <c:formatCode>General</c:formatCode>
                <c:ptCount val="4"/>
                <c:pt idx="0">
                  <c:v>1</c:v>
                </c:pt>
                <c:pt idx="1">
                  <c:v>34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axId val="64871424"/>
        <c:axId val="65164032"/>
      </c:barChart>
      <c:catAx>
        <c:axId val="64871424"/>
        <c:scaling>
          <c:orientation val="minMax"/>
        </c:scaling>
        <c:axPos val="b"/>
        <c:tickLblPos val="nextTo"/>
        <c:crossAx val="65164032"/>
        <c:crosses val="autoZero"/>
        <c:auto val="1"/>
        <c:lblAlgn val="ctr"/>
        <c:lblOffset val="100"/>
      </c:catAx>
      <c:valAx>
        <c:axId val="65164032"/>
        <c:scaling>
          <c:orientation val="minMax"/>
        </c:scaling>
        <c:axPos val="l"/>
        <c:majorGridlines/>
        <c:numFmt formatCode="General" sourceLinked="1"/>
        <c:tickLblPos val="nextTo"/>
        <c:crossAx val="648714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Φύλλο1!$A$19:$A$22</c:f>
              <c:strCache>
                <c:ptCount val="4"/>
                <c:pt idx="0">
                  <c:v>α. να παιξεις με τον Η/Υ</c:v>
                </c:pt>
                <c:pt idx="1">
                  <c:v>β. να βγεις με τους φιλους σου</c:v>
                </c:pt>
                <c:pt idx="2">
                  <c:v>γ. να περασεις χρονο με την οικογενεια σου</c:v>
                </c:pt>
                <c:pt idx="3">
                  <c:v>α. άλλο</c:v>
                </c:pt>
              </c:strCache>
            </c:strRef>
          </c:cat>
          <c:val>
            <c:numRef>
              <c:f>Φύλλο1!$B$19:$B$22</c:f>
              <c:numCache>
                <c:formatCode>General</c:formatCode>
                <c:ptCount val="4"/>
                <c:pt idx="0">
                  <c:v>5</c:v>
                </c:pt>
                <c:pt idx="1">
                  <c:v>34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axId val="65188224"/>
        <c:axId val="65189760"/>
      </c:barChart>
      <c:catAx>
        <c:axId val="65188224"/>
        <c:scaling>
          <c:orientation val="minMax"/>
        </c:scaling>
        <c:axPos val="b"/>
        <c:tickLblPos val="nextTo"/>
        <c:crossAx val="65189760"/>
        <c:crosses val="autoZero"/>
        <c:auto val="1"/>
        <c:lblAlgn val="ctr"/>
        <c:lblOffset val="100"/>
      </c:catAx>
      <c:valAx>
        <c:axId val="65189760"/>
        <c:scaling>
          <c:orientation val="minMax"/>
        </c:scaling>
        <c:axPos val="l"/>
        <c:majorGridlines/>
        <c:numFmt formatCode="General" sourceLinked="1"/>
        <c:tickLblPos val="nextTo"/>
        <c:crossAx val="651882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Φύλλο1!$A$24:$A$25</c:f>
              <c:strCache>
                <c:ptCount val="2"/>
                <c:pt idx="0">
                  <c:v>α.ναι</c:v>
                </c:pt>
                <c:pt idx="1">
                  <c:v>β. όχι</c:v>
                </c:pt>
              </c:strCache>
            </c:strRef>
          </c:cat>
          <c:val>
            <c:numRef>
              <c:f>Φύλλο1!$C$24:$C$25</c:f>
              <c:numCache>
                <c:formatCode>General</c:formatCode>
                <c:ptCount val="2"/>
                <c:pt idx="0">
                  <c:v>2</c:v>
                </c:pt>
                <c:pt idx="1">
                  <c:v>34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ΑΓΟΡΙΑ</a:t>
            </a:r>
            <a:endParaRPr lang="el-GR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Φύλλο1!$A$76:$A$77</c:f>
              <c:strCache>
                <c:ptCount val="2"/>
                <c:pt idx="0">
                  <c:v>α. ναι </c:v>
                </c:pt>
                <c:pt idx="1">
                  <c:v>β. όχι</c:v>
                </c:pt>
              </c:strCache>
            </c:strRef>
          </c:cat>
          <c:val>
            <c:numRef>
              <c:f>Φύλλο1!$B$76:$B$77</c:f>
              <c:numCache>
                <c:formatCode>General</c:formatCode>
                <c:ptCount val="2"/>
                <c:pt idx="0">
                  <c:v>36</c:v>
                </c:pt>
                <c:pt idx="1">
                  <c:v>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8164020122484765"/>
          <c:y val="0.52039151356080604"/>
          <c:w val="0.11835979877515311"/>
          <c:h val="0.16743438320210013"/>
        </c:manualLayout>
      </c:layout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Φύλλο1!$A$45:$A$46</c:f>
              <c:strCache>
                <c:ptCount val="2"/>
                <c:pt idx="0">
                  <c:v>α.ναι</c:v>
                </c:pt>
                <c:pt idx="1">
                  <c:v>β.οχι</c:v>
                </c:pt>
              </c:strCache>
            </c:strRef>
          </c:cat>
          <c:val>
            <c:numRef>
              <c:f>Φύλλο1!$B$45:$B$46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Φύλλο1!$A$27:$A$28</c:f>
              <c:strCache>
                <c:ptCount val="2"/>
                <c:pt idx="0">
                  <c:v>α.οχι</c:v>
                </c:pt>
                <c:pt idx="1">
                  <c:v>β. ναι</c:v>
                </c:pt>
              </c:strCache>
            </c:strRef>
          </c:cat>
          <c:val>
            <c:numRef>
              <c:f>Φύλλο1!$C$27:$C$28</c:f>
              <c:numCache>
                <c:formatCode>General</c:formatCode>
                <c:ptCount val="2"/>
                <c:pt idx="0">
                  <c:v>36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Φύλλο1!$A$27:$A$28</c:f>
              <c:strCache>
                <c:ptCount val="2"/>
                <c:pt idx="0">
                  <c:v>α.οχι</c:v>
                </c:pt>
                <c:pt idx="1">
                  <c:v>β. ναι</c:v>
                </c:pt>
              </c:strCache>
            </c:strRef>
          </c:cat>
          <c:val>
            <c:numRef>
              <c:f>Φύλλο1!$B$27:$B$28</c:f>
              <c:numCache>
                <c:formatCode>General</c:formatCode>
                <c:ptCount val="2"/>
                <c:pt idx="0">
                  <c:v>39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  <c:layout>
        <c:manualLayout>
          <c:xMode val="edge"/>
          <c:yMode val="edge"/>
          <c:x val="0.11047222222222226"/>
          <c:y val="9.2592592592592952E-3"/>
        </c:manualLayout>
      </c:layout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Φύλλο1!$A$33:$A$36</c:f>
              <c:strCache>
                <c:ptCount val="4"/>
                <c:pt idx="0">
                  <c:v>α. πάρα πολύ</c:v>
                </c:pt>
                <c:pt idx="1">
                  <c:v>β. πολύ</c:v>
                </c:pt>
                <c:pt idx="2">
                  <c:v>γ. λίγο</c:v>
                </c:pt>
                <c:pt idx="3">
                  <c:v>δ. καθόλου</c:v>
                </c:pt>
              </c:strCache>
            </c:strRef>
          </c:cat>
          <c:val>
            <c:numRef>
              <c:f>Φύλλο1!$C$33:$C$36</c:f>
              <c:numCache>
                <c:formatCode>General</c:formatCode>
                <c:ptCount val="4"/>
                <c:pt idx="0">
                  <c:v>7</c:v>
                </c:pt>
                <c:pt idx="1">
                  <c:v>24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axId val="65260160"/>
        <c:axId val="65266048"/>
      </c:barChart>
      <c:catAx>
        <c:axId val="65260160"/>
        <c:scaling>
          <c:orientation val="minMax"/>
        </c:scaling>
        <c:axPos val="b"/>
        <c:tickLblPos val="nextTo"/>
        <c:crossAx val="65266048"/>
        <c:crosses val="autoZero"/>
        <c:auto val="1"/>
        <c:lblAlgn val="ctr"/>
        <c:lblOffset val="100"/>
      </c:catAx>
      <c:valAx>
        <c:axId val="65266048"/>
        <c:scaling>
          <c:orientation val="minMax"/>
        </c:scaling>
        <c:axPos val="l"/>
        <c:majorGridlines/>
        <c:numFmt formatCode="General" sourceLinked="1"/>
        <c:tickLblPos val="nextTo"/>
        <c:crossAx val="6526016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Φύλλο1!$A$33:$A$36</c:f>
              <c:strCache>
                <c:ptCount val="4"/>
                <c:pt idx="0">
                  <c:v>α. πάρα πολύ</c:v>
                </c:pt>
                <c:pt idx="1">
                  <c:v>β. πολύ</c:v>
                </c:pt>
                <c:pt idx="2">
                  <c:v>γ. λίγο</c:v>
                </c:pt>
                <c:pt idx="3">
                  <c:v>δ. καθόλου</c:v>
                </c:pt>
              </c:strCache>
            </c:strRef>
          </c:cat>
          <c:val>
            <c:numRef>
              <c:f>Φύλλο1!$B$33:$B$36</c:f>
              <c:numCache>
                <c:formatCode>General</c:formatCode>
                <c:ptCount val="4"/>
                <c:pt idx="0">
                  <c:v>12</c:v>
                </c:pt>
                <c:pt idx="1">
                  <c:v>20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  <c:axId val="65278336"/>
        <c:axId val="65283584"/>
      </c:barChart>
      <c:catAx>
        <c:axId val="65278336"/>
        <c:scaling>
          <c:orientation val="minMax"/>
        </c:scaling>
        <c:axPos val="b"/>
        <c:tickLblPos val="nextTo"/>
        <c:crossAx val="65283584"/>
        <c:crosses val="autoZero"/>
        <c:auto val="1"/>
        <c:lblAlgn val="ctr"/>
        <c:lblOffset val="100"/>
      </c:catAx>
      <c:valAx>
        <c:axId val="65283584"/>
        <c:scaling>
          <c:orientation val="minMax"/>
        </c:scaling>
        <c:axPos val="l"/>
        <c:majorGridlines/>
        <c:numFmt formatCode="General" sourceLinked="1"/>
        <c:tickLblPos val="nextTo"/>
        <c:crossAx val="6527833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Φύλλο1!$A$69:$A$74</c:f>
              <c:strCache>
                <c:ptCount val="6"/>
                <c:pt idx="0">
                  <c:v>α. από την οικογενεια </c:v>
                </c:pt>
                <c:pt idx="1">
                  <c:v>β. από το σχολειο</c:v>
                </c:pt>
                <c:pt idx="2">
                  <c:v>γ. από τους φιλους </c:v>
                </c:pt>
                <c:pt idx="3">
                  <c:v>δ. από τα ΜΜΕ</c:v>
                </c:pt>
                <c:pt idx="4">
                  <c:v>ε. άλλο</c:v>
                </c:pt>
                <c:pt idx="5">
                  <c:v>στ. Δ.Α</c:v>
                </c:pt>
              </c:strCache>
            </c:strRef>
          </c:cat>
          <c:val>
            <c:numRef>
              <c:f>Φύλλο1!$C$69:$C$74</c:f>
              <c:numCache>
                <c:formatCode>General</c:formatCode>
                <c:ptCount val="6"/>
                <c:pt idx="0">
                  <c:v>25</c:v>
                </c:pt>
                <c:pt idx="1">
                  <c:v>21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65218432"/>
        <c:axId val="65330176"/>
      </c:barChart>
      <c:catAx>
        <c:axId val="65218432"/>
        <c:scaling>
          <c:orientation val="minMax"/>
        </c:scaling>
        <c:axPos val="b"/>
        <c:tickLblPos val="nextTo"/>
        <c:crossAx val="65330176"/>
        <c:crosses val="autoZero"/>
        <c:auto val="1"/>
        <c:lblAlgn val="ctr"/>
        <c:lblOffset val="100"/>
      </c:catAx>
      <c:valAx>
        <c:axId val="65330176"/>
        <c:scaling>
          <c:orientation val="minMax"/>
        </c:scaling>
        <c:axPos val="l"/>
        <c:majorGridlines/>
        <c:numFmt formatCode="General" sourceLinked="1"/>
        <c:tickLblPos val="nextTo"/>
        <c:crossAx val="6521843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Φύλλο1!$A$69:$A$74</c:f>
              <c:strCache>
                <c:ptCount val="6"/>
                <c:pt idx="0">
                  <c:v>α. από την οικογενεια </c:v>
                </c:pt>
                <c:pt idx="1">
                  <c:v>β. από το σχολειο</c:v>
                </c:pt>
                <c:pt idx="2">
                  <c:v>γ. από τους φιλους </c:v>
                </c:pt>
                <c:pt idx="3">
                  <c:v>δ. από τα ΜΜΕ</c:v>
                </c:pt>
                <c:pt idx="4">
                  <c:v>ε. άλλο</c:v>
                </c:pt>
                <c:pt idx="5">
                  <c:v>στ. Δ.Α</c:v>
                </c:pt>
              </c:strCache>
            </c:strRef>
          </c:cat>
          <c:val>
            <c:numRef>
              <c:f>Φύλλο1!$B$69:$B$74</c:f>
              <c:numCache>
                <c:formatCode>General</c:formatCode>
                <c:ptCount val="6"/>
                <c:pt idx="0">
                  <c:v>15</c:v>
                </c:pt>
                <c:pt idx="1">
                  <c:v>16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</c:ser>
        <c:axId val="66394752"/>
        <c:axId val="66417024"/>
      </c:barChart>
      <c:catAx>
        <c:axId val="66394752"/>
        <c:scaling>
          <c:orientation val="minMax"/>
        </c:scaling>
        <c:axPos val="b"/>
        <c:tickLblPos val="nextTo"/>
        <c:crossAx val="66417024"/>
        <c:crosses val="autoZero"/>
        <c:auto val="1"/>
        <c:lblAlgn val="ctr"/>
        <c:lblOffset val="100"/>
      </c:catAx>
      <c:valAx>
        <c:axId val="66417024"/>
        <c:scaling>
          <c:orientation val="minMax"/>
        </c:scaling>
        <c:axPos val="l"/>
        <c:majorGridlines/>
        <c:numFmt formatCode="General" sourceLinked="1"/>
        <c:tickLblPos val="nextTo"/>
        <c:crossAx val="6639475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Φύλλο1!$A$38:$A$40</c:f>
              <c:strCache>
                <c:ptCount val="3"/>
                <c:pt idx="0">
                  <c:v>α.με άγνωστα άτομα</c:v>
                </c:pt>
                <c:pt idx="1">
                  <c:v>β. με αγνώστους</c:v>
                </c:pt>
                <c:pt idx="2">
                  <c:v>γ. με γνωστά και άγνωστα άτομα</c:v>
                </c:pt>
              </c:strCache>
            </c:strRef>
          </c:cat>
          <c:val>
            <c:numRef>
              <c:f>Φύλλο1!$C$38:$C$40</c:f>
              <c:numCache>
                <c:formatCode>General</c:formatCode>
                <c:ptCount val="3"/>
                <c:pt idx="0">
                  <c:v>26</c:v>
                </c:pt>
                <c:pt idx="1">
                  <c:v>0</c:v>
                </c:pt>
                <c:pt idx="2">
                  <c:v>10</c:v>
                </c:pt>
              </c:numCache>
            </c:numRef>
          </c:val>
        </c:ser>
        <c:axId val="66453888"/>
        <c:axId val="66455424"/>
      </c:barChart>
      <c:catAx>
        <c:axId val="66453888"/>
        <c:scaling>
          <c:orientation val="minMax"/>
        </c:scaling>
        <c:axPos val="b"/>
        <c:tickLblPos val="nextTo"/>
        <c:crossAx val="66455424"/>
        <c:crosses val="autoZero"/>
        <c:auto val="1"/>
        <c:lblAlgn val="ctr"/>
        <c:lblOffset val="100"/>
      </c:catAx>
      <c:valAx>
        <c:axId val="66455424"/>
        <c:scaling>
          <c:orientation val="minMax"/>
        </c:scaling>
        <c:axPos val="l"/>
        <c:majorGridlines/>
        <c:numFmt formatCode="General" sourceLinked="1"/>
        <c:tickLblPos val="nextTo"/>
        <c:crossAx val="6645388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Φύλλο1!$A$38:$A$40</c:f>
              <c:strCache>
                <c:ptCount val="3"/>
                <c:pt idx="0">
                  <c:v>α.με άγνωστα άτομα</c:v>
                </c:pt>
                <c:pt idx="1">
                  <c:v>β. με αγνώστους</c:v>
                </c:pt>
                <c:pt idx="2">
                  <c:v>γ. με γνωστά και άγνωστα άτομα</c:v>
                </c:pt>
              </c:strCache>
            </c:strRef>
          </c:cat>
          <c:val>
            <c:numRef>
              <c:f>Φύλλο1!$B$38:$B$40</c:f>
              <c:numCache>
                <c:formatCode>General</c:formatCode>
                <c:ptCount val="3"/>
                <c:pt idx="0">
                  <c:v>28</c:v>
                </c:pt>
                <c:pt idx="1">
                  <c:v>0</c:v>
                </c:pt>
                <c:pt idx="2">
                  <c:v>12</c:v>
                </c:pt>
              </c:numCache>
            </c:numRef>
          </c:val>
        </c:ser>
        <c:axId val="66471424"/>
        <c:axId val="66472960"/>
      </c:barChart>
      <c:catAx>
        <c:axId val="66471424"/>
        <c:scaling>
          <c:orientation val="minMax"/>
        </c:scaling>
        <c:axPos val="b"/>
        <c:tickLblPos val="nextTo"/>
        <c:crossAx val="66472960"/>
        <c:crosses val="autoZero"/>
        <c:auto val="1"/>
        <c:lblAlgn val="ctr"/>
        <c:lblOffset val="100"/>
      </c:catAx>
      <c:valAx>
        <c:axId val="66472960"/>
        <c:scaling>
          <c:orientation val="minMax"/>
        </c:scaling>
        <c:axPos val="l"/>
        <c:majorGridlines/>
        <c:numFmt formatCode="General" sourceLinked="1"/>
        <c:tickLblPos val="nextTo"/>
        <c:crossAx val="664714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Φύλλο1!$A$42:$A$43</c:f>
              <c:strCache>
                <c:ptCount val="2"/>
                <c:pt idx="0">
                  <c:v>α.ναι </c:v>
                </c:pt>
                <c:pt idx="1">
                  <c:v>β.οχι</c:v>
                </c:pt>
              </c:strCache>
            </c:strRef>
          </c:cat>
          <c:val>
            <c:numRef>
              <c:f>Φύλλο1!$C$42:$C$43</c:f>
              <c:numCache>
                <c:formatCode>General</c:formatCode>
                <c:ptCount val="2"/>
                <c:pt idx="0">
                  <c:v>3</c:v>
                </c:pt>
                <c:pt idx="1">
                  <c:v>33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ΚΟΡΙΤΣΙΑ</a:t>
            </a:r>
            <a:endParaRPr lang="el-GR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Φύλλο1!$A$79:$A$83</c:f>
              <c:strCache>
                <c:ptCount val="5"/>
                <c:pt idx="0">
                  <c:v>α. 5-7</c:v>
                </c:pt>
                <c:pt idx="1">
                  <c:v>β 8-10</c:v>
                </c:pt>
                <c:pt idx="2">
                  <c:v>γ. 11-14</c:v>
                </c:pt>
                <c:pt idx="3">
                  <c:v>δ. άλλες</c:v>
                </c:pt>
                <c:pt idx="4">
                  <c:v>ε. Δ.Α.</c:v>
                </c:pt>
              </c:strCache>
            </c:strRef>
          </c:cat>
          <c:val>
            <c:numRef>
              <c:f>Φύλλο1!$C$79:$C$83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28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axId val="48805760"/>
        <c:axId val="48807296"/>
      </c:barChart>
      <c:catAx>
        <c:axId val="48805760"/>
        <c:scaling>
          <c:orientation val="minMax"/>
        </c:scaling>
        <c:axPos val="b"/>
        <c:tickLblPos val="nextTo"/>
        <c:crossAx val="48807296"/>
        <c:crosses val="autoZero"/>
        <c:auto val="1"/>
        <c:lblAlgn val="ctr"/>
        <c:lblOffset val="100"/>
      </c:catAx>
      <c:valAx>
        <c:axId val="48807296"/>
        <c:scaling>
          <c:orientation val="minMax"/>
        </c:scaling>
        <c:axPos val="l"/>
        <c:majorGridlines/>
        <c:numFmt formatCode="General" sourceLinked="1"/>
        <c:tickLblPos val="nextTo"/>
        <c:crossAx val="48805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Φύλλο1!$A$42:$A$43</c:f>
              <c:strCache>
                <c:ptCount val="2"/>
                <c:pt idx="0">
                  <c:v>α.ναι </c:v>
                </c:pt>
                <c:pt idx="1">
                  <c:v>β.οχι</c:v>
                </c:pt>
              </c:strCache>
            </c:strRef>
          </c:cat>
          <c:val>
            <c:numRef>
              <c:f>Φύλλο1!$B$42:$B$43</c:f>
              <c:numCache>
                <c:formatCode>General</c:formatCode>
                <c:ptCount val="2"/>
                <c:pt idx="0">
                  <c:v>10</c:v>
                </c:pt>
                <c:pt idx="1">
                  <c:v>30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 ΚΟΡΙΤΣΙΑ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Φύλλο1!$A$45:$A$46</c:f>
              <c:strCache>
                <c:ptCount val="2"/>
                <c:pt idx="0">
                  <c:v>α.ναι</c:v>
                </c:pt>
                <c:pt idx="1">
                  <c:v>β.οχι</c:v>
                </c:pt>
              </c:strCache>
            </c:strRef>
          </c:cat>
          <c:val>
            <c:numRef>
              <c:f>Φύλλο1!$C$45:$C$46</c:f>
              <c:numCache>
                <c:formatCode>General</c:formatCode>
                <c:ptCount val="2"/>
                <c:pt idx="0">
                  <c:v>2</c:v>
                </c:pt>
                <c:pt idx="1">
                  <c:v>34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baseline="0" dirty="0" smtClean="0"/>
              <a:t> ΑΓΟΡΙΑ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Φύλλο1!$A$45:$A$46</c:f>
              <c:strCache>
                <c:ptCount val="2"/>
                <c:pt idx="0">
                  <c:v>α.ναι</c:v>
                </c:pt>
                <c:pt idx="1">
                  <c:v>β.οχι</c:v>
                </c:pt>
              </c:strCache>
            </c:strRef>
          </c:cat>
          <c:val>
            <c:numRef>
              <c:f>Φύλλο1!$B$45:$B$46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ΚΟΡΙΤΣΙΑ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Φύλλο1!$A$59:$A$60</c:f>
              <c:strCache>
                <c:ptCount val="2"/>
                <c:pt idx="0">
                  <c:v>α. ναι</c:v>
                </c:pt>
                <c:pt idx="1">
                  <c:v>β. όχι</c:v>
                </c:pt>
              </c:strCache>
            </c:strRef>
          </c:cat>
          <c:val>
            <c:numRef>
              <c:f>Φύλλο1!$C$59:$C$60</c:f>
              <c:numCache>
                <c:formatCode>General</c:formatCode>
                <c:ptCount val="2"/>
                <c:pt idx="0">
                  <c:v>3</c:v>
                </c:pt>
                <c:pt idx="1">
                  <c:v>33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ΑΓΟΡΙΑ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Φύλλο1!$A$59:$A$60</c:f>
              <c:strCache>
                <c:ptCount val="2"/>
                <c:pt idx="0">
                  <c:v>α. ναι</c:v>
                </c:pt>
                <c:pt idx="1">
                  <c:v>β. όχι</c:v>
                </c:pt>
              </c:strCache>
            </c:strRef>
          </c:cat>
          <c:val>
            <c:numRef>
              <c:f>Φύλλο1!$B$59:$B$60</c:f>
              <c:numCache>
                <c:formatCode>General</c:formatCode>
                <c:ptCount val="2"/>
                <c:pt idx="0">
                  <c:v>2</c:v>
                </c:pt>
                <c:pt idx="1">
                  <c:v>38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Φύλλο1!$A$55:$A$57</c:f>
              <c:strCache>
                <c:ptCount val="3"/>
                <c:pt idx="0">
                  <c:v>α.ναι</c:v>
                </c:pt>
                <c:pt idx="1">
                  <c:v>β.οχι</c:v>
                </c:pt>
                <c:pt idx="2">
                  <c:v>γ. Δ.Α.</c:v>
                </c:pt>
              </c:strCache>
            </c:strRef>
          </c:cat>
          <c:val>
            <c:numRef>
              <c:f>Φύλλο1!$C$55:$C$57</c:f>
              <c:numCache>
                <c:formatCode>General</c:formatCode>
                <c:ptCount val="3"/>
                <c:pt idx="0">
                  <c:v>14</c:v>
                </c:pt>
                <c:pt idx="1">
                  <c:v>22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Φύλλο1!$A$55:$A$57</c:f>
              <c:strCache>
                <c:ptCount val="3"/>
                <c:pt idx="0">
                  <c:v>α.ναι</c:v>
                </c:pt>
                <c:pt idx="1">
                  <c:v>β.οχι</c:v>
                </c:pt>
                <c:pt idx="2">
                  <c:v>γ. Δ.Α.</c:v>
                </c:pt>
              </c:strCache>
            </c:strRef>
          </c:cat>
          <c:val>
            <c:numRef>
              <c:f>Φύλλο1!$B$55:$B$57</c:f>
              <c:numCache>
                <c:formatCode>General</c:formatCode>
                <c:ptCount val="3"/>
                <c:pt idx="0">
                  <c:v>15</c:v>
                </c:pt>
                <c:pt idx="1">
                  <c:v>24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7301531058617834"/>
          <c:y val="0.24942403032954233"/>
          <c:w val="0.2103180227471568"/>
          <c:h val="0.37615157480314981"/>
        </c:manualLayout>
      </c:layout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Φύλλο1!$A$66:$A$67</c:f>
              <c:strCache>
                <c:ptCount val="2"/>
                <c:pt idx="0">
                  <c:v>α.ναι</c:v>
                </c:pt>
                <c:pt idx="1">
                  <c:v>β.οχι</c:v>
                </c:pt>
              </c:strCache>
            </c:strRef>
          </c:cat>
          <c:val>
            <c:numRef>
              <c:f>Φύλλο1!$C$66:$C$67</c:f>
              <c:numCache>
                <c:formatCode>General</c:formatCode>
                <c:ptCount val="2"/>
                <c:pt idx="0">
                  <c:v>24</c:v>
                </c:pt>
                <c:pt idx="1">
                  <c:v>12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</c:title>
    <c:plotArea>
      <c:layout/>
      <c:pieChart>
        <c:varyColors val="1"/>
        <c:ser>
          <c:idx val="0"/>
          <c:order val="0"/>
          <c:cat>
            <c:strRef>
              <c:f>Φύλλο1!$A$66:$A$67</c:f>
              <c:strCache>
                <c:ptCount val="2"/>
                <c:pt idx="0">
                  <c:v>α.ναι</c:v>
                </c:pt>
                <c:pt idx="1">
                  <c:v>β.οχι</c:v>
                </c:pt>
              </c:strCache>
            </c:strRef>
          </c:cat>
          <c:val>
            <c:numRef>
              <c:f>Φύλλο1!$B$66:$B$67</c:f>
              <c:numCache>
                <c:formatCode>General</c:formatCode>
                <c:ptCount val="2"/>
                <c:pt idx="0">
                  <c:v>23</c:v>
                </c:pt>
                <c:pt idx="1">
                  <c:v>17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ΚΟΡΙΤΣΙΑ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Φύλλο1!$A$48:$A$50</c:f>
              <c:strCache>
                <c:ptCount val="3"/>
                <c:pt idx="0">
                  <c:v>α.μέσω Η/Υ</c:v>
                </c:pt>
                <c:pt idx="1">
                  <c:v>β.μέσω κινητού</c:v>
                </c:pt>
                <c:pt idx="2">
                  <c:v>γ.και τα 2</c:v>
                </c:pt>
              </c:strCache>
            </c:strRef>
          </c:cat>
          <c:val>
            <c:numRef>
              <c:f>Φύλλο1!$C$48:$C$50</c:f>
              <c:numCache>
                <c:formatCode>General</c:formatCode>
                <c:ptCount val="3"/>
                <c:pt idx="0">
                  <c:v>3</c:v>
                </c:pt>
                <c:pt idx="1">
                  <c:v>31</c:v>
                </c:pt>
                <c:pt idx="2">
                  <c:v>30</c:v>
                </c:pt>
              </c:numCache>
            </c:numRef>
          </c:val>
        </c:ser>
        <c:axId val="66794624"/>
        <c:axId val="66796160"/>
      </c:barChart>
      <c:catAx>
        <c:axId val="66794624"/>
        <c:scaling>
          <c:orientation val="minMax"/>
        </c:scaling>
        <c:axPos val="b"/>
        <c:tickLblPos val="nextTo"/>
        <c:crossAx val="66796160"/>
        <c:crosses val="autoZero"/>
        <c:auto val="1"/>
        <c:lblAlgn val="ctr"/>
        <c:lblOffset val="100"/>
      </c:catAx>
      <c:valAx>
        <c:axId val="66796160"/>
        <c:scaling>
          <c:orientation val="minMax"/>
        </c:scaling>
        <c:axPos val="l"/>
        <c:majorGridlines/>
        <c:numFmt formatCode="General" sourceLinked="1"/>
        <c:tickLblPos val="nextTo"/>
        <c:crossAx val="667946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ΑΓΟΡΙΑ </a:t>
            </a:r>
            <a:endParaRPr lang="el-GR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Φύλλο1!$A$79:$A$83</c:f>
              <c:strCache>
                <c:ptCount val="5"/>
                <c:pt idx="0">
                  <c:v>α. 5-7</c:v>
                </c:pt>
                <c:pt idx="1">
                  <c:v>β 8-10</c:v>
                </c:pt>
                <c:pt idx="2">
                  <c:v>γ. 11-14</c:v>
                </c:pt>
                <c:pt idx="3">
                  <c:v>δ. άλλες</c:v>
                </c:pt>
                <c:pt idx="4">
                  <c:v>ε. Δ.Α.</c:v>
                </c:pt>
              </c:strCache>
            </c:strRef>
          </c:cat>
          <c:val>
            <c:numRef>
              <c:f>Φύλλο1!$B$79:$B$83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28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axId val="48819584"/>
        <c:axId val="47325952"/>
      </c:barChart>
      <c:catAx>
        <c:axId val="48819584"/>
        <c:scaling>
          <c:orientation val="minMax"/>
        </c:scaling>
        <c:axPos val="b"/>
        <c:tickLblPos val="nextTo"/>
        <c:crossAx val="47325952"/>
        <c:crosses val="autoZero"/>
        <c:auto val="1"/>
        <c:lblAlgn val="ctr"/>
        <c:lblOffset val="100"/>
      </c:catAx>
      <c:valAx>
        <c:axId val="47325952"/>
        <c:scaling>
          <c:orientation val="minMax"/>
        </c:scaling>
        <c:axPos val="l"/>
        <c:majorGridlines/>
        <c:numFmt formatCode="General" sourceLinked="1"/>
        <c:tickLblPos val="nextTo"/>
        <c:crossAx val="48819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ΑΓΟΡΙΑ</a:t>
            </a:r>
            <a:endParaRPr lang="el-GR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Φύλλο1!$A$48:$A$50</c:f>
              <c:strCache>
                <c:ptCount val="3"/>
                <c:pt idx="0">
                  <c:v>α.μέσω Η/Υ</c:v>
                </c:pt>
                <c:pt idx="1">
                  <c:v>β.μέσω κινητού</c:v>
                </c:pt>
                <c:pt idx="2">
                  <c:v>γ.και τα 2</c:v>
                </c:pt>
              </c:strCache>
            </c:strRef>
          </c:cat>
          <c:val>
            <c:numRef>
              <c:f>Φύλλο1!$B$48:$B$50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34</c:v>
                </c:pt>
              </c:numCache>
            </c:numRef>
          </c:val>
        </c:ser>
        <c:axId val="66800256"/>
        <c:axId val="66834432"/>
      </c:barChart>
      <c:catAx>
        <c:axId val="66800256"/>
        <c:scaling>
          <c:orientation val="minMax"/>
        </c:scaling>
        <c:axPos val="b"/>
        <c:tickLblPos val="nextTo"/>
        <c:crossAx val="66834432"/>
        <c:crosses val="autoZero"/>
        <c:auto val="1"/>
        <c:lblAlgn val="ctr"/>
        <c:lblOffset val="100"/>
      </c:catAx>
      <c:valAx>
        <c:axId val="66834432"/>
        <c:scaling>
          <c:orientation val="minMax"/>
        </c:scaling>
        <c:axPos val="l"/>
        <c:majorGridlines/>
        <c:numFmt formatCode="General" sourceLinked="1"/>
        <c:tickLblPos val="nextTo"/>
        <c:crossAx val="6680025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Φύλλο1!$A$62:$A$64</c:f>
              <c:strCache>
                <c:ptCount val="3"/>
                <c:pt idx="0">
                  <c:v>α.ναι</c:v>
                </c:pt>
                <c:pt idx="1">
                  <c:v>β.οχι</c:v>
                </c:pt>
                <c:pt idx="2">
                  <c:v>γ. Δ.Α</c:v>
                </c:pt>
              </c:strCache>
            </c:strRef>
          </c:cat>
          <c:val>
            <c:numRef>
              <c:f>Φύλλο1!$C$62:$C$64</c:f>
              <c:numCache>
                <c:formatCode>General</c:formatCode>
                <c:ptCount val="3"/>
                <c:pt idx="0">
                  <c:v>34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baseline="0" dirty="0" smtClean="0"/>
              <a:t>ΑΓΟΡΙΑ</a:t>
            </a:r>
            <a:endParaRPr lang="el-GR" dirty="0"/>
          </a:p>
        </c:rich>
      </c:tx>
      <c:layout/>
    </c:title>
    <c:plotArea>
      <c:layout/>
      <c:pieChart>
        <c:varyColors val="1"/>
        <c:ser>
          <c:idx val="0"/>
          <c:order val="0"/>
          <c:cat>
            <c:strRef>
              <c:f>Φύλλο1!$A$62:$A$64</c:f>
              <c:strCache>
                <c:ptCount val="3"/>
                <c:pt idx="0">
                  <c:v>α.ναι</c:v>
                </c:pt>
                <c:pt idx="1">
                  <c:v>β.οχι</c:v>
                </c:pt>
                <c:pt idx="2">
                  <c:v>γ. Δ.Α</c:v>
                </c:pt>
              </c:strCache>
            </c:strRef>
          </c:cat>
          <c:val>
            <c:numRef>
              <c:f>Φύλλο1!$B$62:$B$64</c:f>
              <c:numCache>
                <c:formatCode>General</c:formatCode>
                <c:ptCount val="3"/>
                <c:pt idx="0">
                  <c:v>35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ΚΟΡΙΤΣΙΑ</a:t>
            </a:r>
            <a:endParaRPr lang="el-GR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Φύλλο1!$A$1:$A$5</c:f>
              <c:strCache>
                <c:ptCount val="5"/>
                <c:pt idx="0">
                  <c:v>α.Το Σαββατκύριακο</c:v>
                </c:pt>
                <c:pt idx="1">
                  <c:v>β. 3-4 μερες την εβδομάδα</c:v>
                </c:pt>
                <c:pt idx="2">
                  <c:v>3. Καθημερίνα</c:v>
                </c:pt>
                <c:pt idx="3">
                  <c:v>4.Άλλο</c:v>
                </c:pt>
                <c:pt idx="4">
                  <c:v>5. Δ.Α.</c:v>
                </c:pt>
              </c:strCache>
            </c:strRef>
          </c:cat>
          <c:val>
            <c:numRef>
              <c:f>Φύλλο1!$C$1:$C$5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24</c:v>
                </c:pt>
                <c:pt idx="3">
                  <c:v>0</c:v>
                </c:pt>
              </c:numCache>
            </c:numRef>
          </c:val>
        </c:ser>
        <c:axId val="64705664"/>
        <c:axId val="64707200"/>
      </c:barChart>
      <c:catAx>
        <c:axId val="64705664"/>
        <c:scaling>
          <c:orientation val="minMax"/>
        </c:scaling>
        <c:axPos val="b"/>
        <c:tickLblPos val="nextTo"/>
        <c:crossAx val="64707200"/>
        <c:crosses val="autoZero"/>
        <c:auto val="1"/>
        <c:lblAlgn val="ctr"/>
        <c:lblOffset val="100"/>
      </c:catAx>
      <c:valAx>
        <c:axId val="64707200"/>
        <c:scaling>
          <c:orientation val="minMax"/>
        </c:scaling>
        <c:axPos val="l"/>
        <c:majorGridlines/>
        <c:numFmt formatCode="General" sourceLinked="1"/>
        <c:tickLblPos val="nextTo"/>
        <c:crossAx val="647056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ΑΓΟΡΙΑ</a:t>
            </a:r>
            <a:endParaRPr lang="el-GR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Φύλλο1!$A$1:$A$5</c:f>
              <c:strCache>
                <c:ptCount val="5"/>
                <c:pt idx="0">
                  <c:v>α.Το Σαββατπκύριακο</c:v>
                </c:pt>
                <c:pt idx="1">
                  <c:v>β. 3-4 μερες την εβδομάδα</c:v>
                </c:pt>
                <c:pt idx="2">
                  <c:v>3. Καθημερίνα</c:v>
                </c:pt>
                <c:pt idx="3">
                  <c:v>4.Άλλο</c:v>
                </c:pt>
                <c:pt idx="4">
                  <c:v>5. Δ.Α.</c:v>
                </c:pt>
              </c:strCache>
            </c:strRef>
          </c:cat>
          <c:val>
            <c:numRef>
              <c:f>Φύλλο1!$B$1:$B$5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28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axId val="64723200"/>
        <c:axId val="64737280"/>
      </c:barChart>
      <c:catAx>
        <c:axId val="64723200"/>
        <c:scaling>
          <c:orientation val="minMax"/>
        </c:scaling>
        <c:axPos val="b"/>
        <c:tickLblPos val="nextTo"/>
        <c:crossAx val="64737280"/>
        <c:crosses val="autoZero"/>
        <c:auto val="1"/>
        <c:lblAlgn val="ctr"/>
        <c:lblOffset val="100"/>
      </c:catAx>
      <c:valAx>
        <c:axId val="64737280"/>
        <c:scaling>
          <c:orientation val="minMax"/>
        </c:scaling>
        <c:axPos val="l"/>
        <c:majorGridlines/>
        <c:numFmt formatCode="General" sourceLinked="1"/>
        <c:tickLblPos val="nextTo"/>
        <c:crossAx val="64723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1600"/>
            </a:pPr>
            <a:r>
              <a:rPr lang="el-GR" sz="1600" dirty="0" smtClean="0"/>
              <a:t>ΚΟΡΙΤΣΙΑ</a:t>
            </a:r>
            <a:endParaRPr lang="el-GR" sz="1600" dirty="0"/>
          </a:p>
        </c:rich>
      </c:tx>
      <c:layout>
        <c:manualLayout>
          <c:xMode val="edge"/>
          <c:yMode val="edge"/>
          <c:x val="0.12310411198600212"/>
          <c:y val="0"/>
        </c:manualLayout>
      </c:layout>
    </c:title>
    <c:plotArea>
      <c:layout/>
      <c:pieChart>
        <c:varyColors val="1"/>
        <c:ser>
          <c:idx val="0"/>
          <c:order val="0"/>
          <c:cat>
            <c:strRef>
              <c:f>Φύλλο1!$A$52:$A$53</c:f>
              <c:strCache>
                <c:ptCount val="2"/>
                <c:pt idx="0">
                  <c:v>α. Ναι</c:v>
                </c:pt>
                <c:pt idx="1">
                  <c:v>β. όχι</c:v>
                </c:pt>
              </c:strCache>
            </c:strRef>
          </c:cat>
          <c:val>
            <c:numRef>
              <c:f>Φύλλο1!$C$52:$C$53</c:f>
              <c:numCache>
                <c:formatCode>General</c:formatCode>
                <c:ptCount val="2"/>
                <c:pt idx="0">
                  <c:v>32</c:v>
                </c:pt>
                <c:pt idx="1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B8DD7-EC82-4939-AFB1-C778B089B5B8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AF1C-3FFC-4404-9486-0794E8BFC1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ΤΑΥΤΟΤΗΤΑ ΕΡΕΥΝΑΣ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2800" baseline="30000" dirty="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ΓΥΜΝΑΣΙΟ ΤΡΙΚΑΛΩΝ «Γ.ΣΕΦΕΡΗΣ»</a:t>
            </a:r>
          </a:p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ΘΕΜΑ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ΔΙΑΔΙΚΤΥΟ ΚΑΙ ΑΣΦΑΛΗΣ ΧΡΗΣΗ</a:t>
            </a:r>
          </a:p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ΑΡΙΘΜΟΣ ΣΥΜΜΕΤΕΧΟΝΤΩΝ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76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ΑΓΟΡΙΑ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40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ΚΟΡΙΤΣΙΑ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Επεξεργασία ερωτηματολογίων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Λουβιτάκη Στέλλα, Μπουρδάκη Δέσποινα, Μαγειρίας Μιχάλης, Λάμπρος </a:t>
            </a:r>
            <a:r>
              <a:rPr lang="el-GR" sz="2800" b="1" dirty="0" err="1" smtClean="0">
                <a:latin typeface="Times New Roman" pitchFamily="18" charset="0"/>
                <a:cs typeface="Times New Roman" pitchFamily="18" charset="0"/>
              </a:rPr>
              <a:t>Χρυσοβαλάντης</a:t>
            </a: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Γραφήματα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Μαγειρίας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Μιχάλης, Μπαρμπαρούση Μαρία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Τι</a:t>
            </a:r>
            <a:r>
              <a:rPr lang="el-GR" baseline="0" dirty="0" smtClean="0"/>
              <a:t> θα προτιμούσες να κάνεις στον ελεύθερο χρόνο σου;</a:t>
            </a:r>
            <a:endParaRPr lang="el-GR" dirty="0"/>
          </a:p>
        </p:txBody>
      </p:sp>
      <p:graphicFrame>
        <p:nvGraphicFramePr>
          <p:cNvPr id="5" name="6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4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8501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3200" dirty="0" smtClean="0"/>
              <a:t>Έχεις</a:t>
            </a:r>
            <a:r>
              <a:rPr lang="el-GR" sz="3200" baseline="0" dirty="0" smtClean="0"/>
              <a:t> πέσει ποτέ θύμα ηλεκτρονικού εκφοβισμού;</a:t>
            </a:r>
            <a:endParaRPr lang="el-GR" sz="3200" dirty="0"/>
          </a:p>
        </p:txBody>
      </p:sp>
      <p:graphicFrame>
        <p:nvGraphicFramePr>
          <p:cNvPr id="5" name="8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1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3600" dirty="0" smtClean="0"/>
              <a:t>Έχεις</a:t>
            </a:r>
            <a:r>
              <a:rPr lang="el-GR" sz="3600" baseline="0" dirty="0" smtClean="0"/>
              <a:t> ασκήσει ποτέ ηλεκτρονικό εκφοβισμό;</a:t>
            </a:r>
            <a:endParaRPr lang="el-GR" sz="3600" dirty="0"/>
          </a:p>
        </p:txBody>
      </p:sp>
      <p:graphicFrame>
        <p:nvGraphicFramePr>
          <p:cNvPr id="5" name="10 - Γράφημα"/>
          <p:cNvGraphicFramePr>
            <a:graphicFrameLocks noGrp="1"/>
          </p:cNvGraphicFramePr>
          <p:nvPr>
            <p:ph sz="half" idx="1"/>
          </p:nvPr>
        </p:nvGraphicFramePr>
        <p:xfrm>
          <a:off x="467544" y="1484784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6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3600" dirty="0" smtClean="0"/>
              <a:t>Πιστεύεις</a:t>
            </a:r>
            <a:r>
              <a:rPr lang="el-GR" sz="3600" baseline="0" dirty="0" smtClean="0"/>
              <a:t> ότι είσαι ενημερωμένος για την ασφαλή χρήση του διαδικτύου;</a:t>
            </a:r>
            <a:endParaRPr lang="el-GR" sz="3600" dirty="0"/>
          </a:p>
        </p:txBody>
      </p:sp>
      <p:graphicFrame>
        <p:nvGraphicFramePr>
          <p:cNvPr id="5" name="12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8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dirty="0" smtClean="0"/>
              <a:t>Η</a:t>
            </a:r>
            <a:r>
              <a:rPr lang="el-GR" sz="3200" baseline="0" dirty="0" smtClean="0"/>
              <a:t> ενημέρωση σου για ασφαλή χρήση του διαδικτύου προέρχεται…</a:t>
            </a:r>
            <a:endParaRPr lang="el-GR" sz="3200" dirty="0"/>
          </a:p>
        </p:txBody>
      </p:sp>
      <p:graphicFrame>
        <p:nvGraphicFramePr>
          <p:cNvPr id="5" name="24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8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Στο</a:t>
            </a:r>
            <a:r>
              <a:rPr lang="el-GR" baseline="0" dirty="0" smtClean="0"/>
              <a:t> διαδίκτυο κάνεις συζητήσεις ... </a:t>
            </a:r>
            <a:endParaRPr lang="el-GR" dirty="0"/>
          </a:p>
        </p:txBody>
      </p:sp>
      <p:graphicFrame>
        <p:nvGraphicFramePr>
          <p:cNvPr id="5" name="13 - Γράφημα"/>
          <p:cNvGraphicFramePr>
            <a:graphicFrameLocks noGrp="1"/>
          </p:cNvGraphicFramePr>
          <p:nvPr>
            <p:ph sz="half" idx="1"/>
          </p:nvPr>
        </p:nvGraphicFramePr>
        <p:xfrm>
          <a:off x="179512" y="1196752"/>
          <a:ext cx="4316288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9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196752"/>
          <a:ext cx="4316288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dirty="0" smtClean="0"/>
              <a:t>Θα</a:t>
            </a:r>
            <a:r>
              <a:rPr lang="el-GR" sz="2800" baseline="0" dirty="0" smtClean="0"/>
              <a:t> δεχόσουν να συναντήσεις άγνωστο άτομο με το οποίο συνομιλείς μέσω διαδικτύου;</a:t>
            </a:r>
            <a:endParaRPr lang="el-GR" sz="2800" dirty="0"/>
          </a:p>
        </p:txBody>
      </p:sp>
      <p:graphicFrame>
        <p:nvGraphicFramePr>
          <p:cNvPr id="5" name="14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0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3600" dirty="0" smtClean="0"/>
              <a:t>Έχεις</a:t>
            </a:r>
            <a:r>
              <a:rPr lang="el-GR" sz="3600" baseline="0" dirty="0" smtClean="0"/>
              <a:t> πέσει θύμα απάτης στο διαδίκτυο;</a:t>
            </a:r>
            <a:endParaRPr lang="el-GR" sz="3600" dirty="0"/>
          </a:p>
        </p:txBody>
      </p:sp>
      <p:graphicFrame>
        <p:nvGraphicFramePr>
          <p:cNvPr id="5" name="15 - Γράφημα"/>
          <p:cNvGraphicFramePr>
            <a:graphicFrameLocks noGrp="1"/>
          </p:cNvGraphicFramePr>
          <p:nvPr>
            <p:ph sz="half" idx="1"/>
          </p:nvPr>
        </p:nvGraphicFramePr>
        <p:xfrm>
          <a:off x="179512" y="1196752"/>
          <a:ext cx="4316288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11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124744"/>
          <a:ext cx="4316288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3200" dirty="0" smtClean="0"/>
              <a:t>Έχεις</a:t>
            </a:r>
            <a:r>
              <a:rPr lang="el-GR" sz="3200" baseline="0" dirty="0" smtClean="0"/>
              <a:t> δεχθεί σεξουαλική παρενόχληση μέσω διαδικτύου;</a:t>
            </a:r>
            <a:endParaRPr lang="el-GR" sz="3200" dirty="0"/>
          </a:p>
        </p:txBody>
      </p:sp>
      <p:graphicFrame>
        <p:nvGraphicFramePr>
          <p:cNvPr id="5" name="21 - Γράφημα"/>
          <p:cNvGraphicFramePr>
            <a:graphicFrameLocks noGrp="1"/>
          </p:cNvGraphicFramePr>
          <p:nvPr>
            <p:ph sz="half" idx="1"/>
          </p:nvPr>
        </p:nvGraphicFramePr>
        <p:xfrm>
          <a:off x="107504" y="1484784"/>
          <a:ext cx="4388296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5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16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Σου</a:t>
            </a:r>
            <a:r>
              <a:rPr lang="el-GR" baseline="0" dirty="0" smtClean="0"/>
              <a:t> εμπνέει ασφάλεια το διαδίκτυο;</a:t>
            </a:r>
            <a:endParaRPr lang="el-GR" dirty="0"/>
          </a:p>
        </p:txBody>
      </p:sp>
      <p:graphicFrame>
        <p:nvGraphicFramePr>
          <p:cNvPr id="5" name="20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4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Διαθέτεις</a:t>
            </a:r>
            <a:r>
              <a:rPr lang="el-GR" baseline="0" dirty="0" smtClean="0"/>
              <a:t> δικό σου Η/Υ;</a:t>
            </a:r>
            <a:endParaRPr lang="el-GR" dirty="0"/>
          </a:p>
        </p:txBody>
      </p:sp>
      <p:graphicFrame>
        <p:nvGraphicFramePr>
          <p:cNvPr id="5" name="25 - Γράφημα"/>
          <p:cNvGraphicFramePr>
            <a:graphicFrameLocks noGrp="1"/>
          </p:cNvGraphicFramePr>
          <p:nvPr>
            <p:ph sz="half" idx="1"/>
          </p:nvPr>
        </p:nvGraphicFramePr>
        <p:xfrm>
          <a:off x="179512" y="1268760"/>
          <a:ext cx="4316288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9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196752"/>
          <a:ext cx="424428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3600" dirty="0" smtClean="0"/>
              <a:t>Οι</a:t>
            </a:r>
            <a:r>
              <a:rPr lang="el-GR" sz="3600" baseline="0" dirty="0" smtClean="0"/>
              <a:t> γονείς σου σου βάζουν όρια στη χρήση διαδικτύου;</a:t>
            </a:r>
            <a:endParaRPr lang="el-GR" sz="3600" dirty="0"/>
          </a:p>
        </p:txBody>
      </p:sp>
      <p:graphicFrame>
        <p:nvGraphicFramePr>
          <p:cNvPr id="5" name="23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7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Μπαίνεις</a:t>
            </a:r>
            <a:r>
              <a:rPr lang="el-GR" baseline="0" dirty="0" smtClean="0"/>
              <a:t> στο διαδίκτυο…</a:t>
            </a:r>
            <a:endParaRPr lang="el-GR" dirty="0"/>
          </a:p>
        </p:txBody>
      </p:sp>
      <p:graphicFrame>
        <p:nvGraphicFramePr>
          <p:cNvPr id="5" name="16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2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Αν</a:t>
            </a:r>
            <a:r>
              <a:rPr lang="el-GR" baseline="0" dirty="0" smtClean="0"/>
              <a:t> ναι, από ποια ηλικία;</a:t>
            </a:r>
            <a:endParaRPr lang="el-GR" dirty="0"/>
          </a:p>
        </p:txBody>
      </p:sp>
      <p:graphicFrame>
        <p:nvGraphicFramePr>
          <p:cNvPr id="5" name="26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20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Έχεις</a:t>
            </a:r>
            <a:r>
              <a:rPr lang="el-GR" baseline="0" dirty="0" smtClean="0"/>
              <a:t> σύνδεση στο διαδίκτυο;</a:t>
            </a:r>
            <a:endParaRPr lang="el-GR" dirty="0"/>
          </a:p>
        </p:txBody>
      </p:sp>
      <p:graphicFrame>
        <p:nvGraphicFramePr>
          <p:cNvPr id="5" name="22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340768"/>
          <a:ext cx="4038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6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268760"/>
          <a:ext cx="424428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baseline="0" dirty="0" smtClean="0"/>
              <a:t>Πόσες μέρες της εβδομάδας χρησιμοποιείς το διαδίκτυο;</a:t>
            </a:r>
            <a:endParaRPr lang="el-GR" sz="2800" dirty="0"/>
          </a:p>
        </p:txBody>
      </p:sp>
      <p:graphicFrame>
        <p:nvGraphicFramePr>
          <p:cNvPr id="7" name="3 - Γράφημα"/>
          <p:cNvGraphicFramePr>
            <a:graphicFrameLocks noGrp="1"/>
          </p:cNvGraphicFramePr>
          <p:nvPr>
            <p:ph sz="half" idx="1"/>
          </p:nvPr>
        </p:nvGraphicFramePr>
        <p:xfrm>
          <a:off x="107504" y="1196752"/>
          <a:ext cx="4388296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196752"/>
          <a:ext cx="4388296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dirty="0" smtClean="0"/>
              <a:t>Χρησιμοποιείς</a:t>
            </a:r>
            <a:r>
              <a:rPr lang="el-GR" sz="2800" baseline="0" dirty="0" smtClean="0"/>
              <a:t> μέσα κοινωνικής δικτύωσης; (</a:t>
            </a:r>
            <a:r>
              <a:rPr lang="en-US" sz="2800" baseline="0" dirty="0" smtClean="0"/>
              <a:t>Facebook, Twitter, </a:t>
            </a:r>
            <a:r>
              <a:rPr lang="en-US" sz="2800" baseline="0" dirty="0" err="1" smtClean="0"/>
              <a:t>Instagram</a:t>
            </a:r>
            <a:r>
              <a:rPr lang="en-US" sz="2800" baseline="0" dirty="0" smtClean="0"/>
              <a:t>, We heart it, Snap chat, </a:t>
            </a:r>
            <a:r>
              <a:rPr lang="en-US" sz="2800" baseline="0" dirty="0" err="1" smtClean="0"/>
              <a:t>Tumblr</a:t>
            </a:r>
            <a:r>
              <a:rPr lang="en-US" sz="2800" baseline="0" dirty="0" smtClean="0"/>
              <a:t>, Skype</a:t>
            </a:r>
            <a:r>
              <a:rPr lang="el-GR" sz="2800" baseline="0" dirty="0" smtClean="0"/>
              <a:t>)</a:t>
            </a:r>
            <a:endParaRPr lang="el-GR" sz="2800" dirty="0"/>
          </a:p>
        </p:txBody>
      </p:sp>
      <p:graphicFrame>
        <p:nvGraphicFramePr>
          <p:cNvPr id="5" name="18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3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08912" cy="1080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dirty="0" smtClean="0"/>
              <a:t>Αν</a:t>
            </a:r>
            <a:r>
              <a:rPr lang="el-GR" sz="3200" baseline="0" dirty="0" smtClean="0"/>
              <a:t> χρησιμοποιείς καθημερινά το διαδίκτυο, πόσες ώρες την ημέρα;</a:t>
            </a:r>
            <a:endParaRPr lang="el-GR" sz="3200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07504" y="1268760"/>
          <a:ext cx="43882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2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556792"/>
          <a:ext cx="43882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Πώς</a:t>
            </a:r>
            <a:r>
              <a:rPr lang="el-GR" baseline="0" dirty="0" smtClean="0"/>
              <a:t> χρησιμοποιείς το διαδίκτυο;</a:t>
            </a:r>
            <a:endParaRPr lang="el-GR" dirty="0"/>
          </a:p>
        </p:txBody>
      </p:sp>
      <p:graphicFrame>
        <p:nvGraphicFramePr>
          <p:cNvPr id="5" name="5 - Γράφημα"/>
          <p:cNvGraphicFramePr>
            <a:graphicFrameLocks noGrp="1"/>
          </p:cNvGraphicFramePr>
          <p:nvPr>
            <p:ph sz="half" idx="1"/>
          </p:nvPr>
        </p:nvGraphicFramePr>
        <p:xfrm>
          <a:off x="107504" y="1196752"/>
          <a:ext cx="4388296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3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196752"/>
          <a:ext cx="4316288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Παίζεις</a:t>
            </a:r>
            <a:r>
              <a:rPr lang="el-GR" baseline="0" dirty="0" smtClean="0"/>
              <a:t> τυχερά παιχνίδια στο </a:t>
            </a:r>
            <a:r>
              <a:rPr lang="en-US" baseline="0" dirty="0" smtClean="0"/>
              <a:t>Internet</a:t>
            </a:r>
            <a:r>
              <a:rPr lang="el-GR" baseline="0" dirty="0" smtClean="0"/>
              <a:t>;</a:t>
            </a:r>
            <a:endParaRPr lang="el-GR" dirty="0"/>
          </a:p>
        </p:txBody>
      </p:sp>
      <p:graphicFrame>
        <p:nvGraphicFramePr>
          <p:cNvPr id="5" name="11 - Γράφημα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7 - Γράφημα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250</Words>
  <Application>Microsoft Office PowerPoint</Application>
  <PresentationFormat>Προβολή στην οθόνη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ΤΑΥΤΟΤΗΤΑ ΕΡΕΥΝΑΣ</vt:lpstr>
      <vt:lpstr>Διαθέτεις δικό σου Η/Υ;</vt:lpstr>
      <vt:lpstr>Αν ναι, από ποια ηλικία;</vt:lpstr>
      <vt:lpstr>Έχεις σύνδεση στο διαδίκτυο;</vt:lpstr>
      <vt:lpstr>Πόσες μέρες της εβδομάδας χρησιμοποιείς το διαδίκτυο;</vt:lpstr>
      <vt:lpstr>Χρησιμοποιείς μέσα κοινωνικής δικτύωσης; (Facebook, Twitter, Instagram, We heart it, Snap chat, Tumblr, Skype)</vt:lpstr>
      <vt:lpstr>Αν χρησιμοποιείς καθημερινά το διαδίκτυο, πόσες ώρες την ημέρα;</vt:lpstr>
      <vt:lpstr>Πώς χρησιμοποιείς το διαδίκτυο;</vt:lpstr>
      <vt:lpstr>Παίζεις τυχερά παιχνίδια στο Internet;</vt:lpstr>
      <vt:lpstr>Τι θα προτιμούσες να κάνεις στον ελεύθερο χρόνο σου;</vt:lpstr>
      <vt:lpstr>Έχεις πέσει ποτέ θύμα ηλεκτρονικού εκφοβισμού;</vt:lpstr>
      <vt:lpstr>Έχεις ασκήσει ποτέ ηλεκτρονικό εκφοβισμό;</vt:lpstr>
      <vt:lpstr>Πιστεύεις ότι είσαι ενημερωμένος για την ασφαλή χρήση του διαδικτύου;</vt:lpstr>
      <vt:lpstr>Η ενημέρωση σου για ασφαλή χρήση του διαδικτύου προέρχεται…</vt:lpstr>
      <vt:lpstr>Στο διαδίκτυο κάνεις συζητήσεις ... </vt:lpstr>
      <vt:lpstr>Θα δεχόσουν να συναντήσεις άγνωστο άτομο με το οποίο συνομιλείς μέσω διαδικτύου;</vt:lpstr>
      <vt:lpstr>Έχεις πέσει θύμα απάτης στο διαδίκτυο;</vt:lpstr>
      <vt:lpstr>Έχεις δεχθεί σεξουαλική παρενόχληση μέσω διαδικτύου;</vt:lpstr>
      <vt:lpstr>Σου εμπνέει ασφάλεια το διαδίκτυο;</vt:lpstr>
      <vt:lpstr>Οι γονείς σου σου βάζουν όρια στη χρήση διαδικτύου;</vt:lpstr>
      <vt:lpstr>Μπαίνεις στο διαδίκτυο…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1.Πόσες μέρες της εβδομάδας χρησιμοποιείς το διαδίκτυο;</dc:title>
  <dc:creator>user</dc:creator>
  <cp:lastModifiedBy>user</cp:lastModifiedBy>
  <cp:revision>20</cp:revision>
  <dcterms:created xsi:type="dcterms:W3CDTF">2015-04-27T08:44:09Z</dcterms:created>
  <dcterms:modified xsi:type="dcterms:W3CDTF">2015-05-07T08:55:51Z</dcterms:modified>
</cp:coreProperties>
</file>